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6" r:id="rId2"/>
    <p:sldId id="272" r:id="rId3"/>
    <p:sldId id="273" r:id="rId4"/>
    <p:sldId id="274" r:id="rId5"/>
    <p:sldId id="275" r:id="rId6"/>
    <p:sldId id="279" r:id="rId7"/>
    <p:sldId id="276" r:id="rId8"/>
    <p:sldId id="277" r:id="rId9"/>
    <p:sldId id="278" r:id="rId10"/>
    <p:sldId id="280" r:id="rId11"/>
    <p:sldId id="281" r:id="rId12"/>
    <p:sldId id="282" r:id="rId13"/>
    <p:sldId id="283" r:id="rId14"/>
    <p:sldId id="284" r:id="rId15"/>
    <p:sldId id="285" r:id="rId16"/>
    <p:sldId id="286" r:id="rId17"/>
    <p:sldId id="287" r:id="rId18"/>
    <p:sldId id="288" r:id="rId19"/>
    <p:sldId id="289" r:id="rId20"/>
    <p:sldId id="290" r:id="rId21"/>
    <p:sldId id="291" r:id="rId22"/>
    <p:sldId id="292" r:id="rId23"/>
    <p:sldId id="293" r:id="rId24"/>
    <p:sldId id="294"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76" autoAdjust="0"/>
    <p:restoredTop sz="94660"/>
  </p:normalViewPr>
  <p:slideViewPr>
    <p:cSldViewPr>
      <p:cViewPr varScale="1">
        <p:scale>
          <a:sx n="79" d="100"/>
          <a:sy n="79" d="100"/>
        </p:scale>
        <p:origin x="-494" y="-67"/>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832" y="72"/>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157A79-E4E6-43E5-9658-F55BE43FBF0C}" type="datetimeFigureOut">
              <a:rPr lang="en-US" smtClean="0"/>
              <a:pPr/>
              <a:t>12/18/2014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F02424-26DD-485B-BB6C-7A4B0232C054}" type="slidenum">
              <a:rPr lang="en-US" smtClean="0"/>
              <a:pPr/>
              <a:t>‹#›</a:t>
            </a:fld>
            <a:endParaRPr lang="en-US"/>
          </a:p>
        </p:txBody>
      </p:sp>
    </p:spTree>
    <p:extLst>
      <p:ext uri="{BB962C8B-B14F-4D97-AF65-F5344CB8AC3E}">
        <p14:creationId xmlns:p14="http://schemas.microsoft.com/office/powerpoint/2010/main" xmlns="" val="3752421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0BE9B-E81A-4676-AF78-0993CDD86B59}" type="datetimeFigureOut">
              <a:rPr lang="en-US" smtClean="0"/>
              <a:pPr/>
              <a:t>12/18/2014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224D2-BA95-4C6F-9BF8-1FB3DB9EAF78}" type="slidenum">
              <a:rPr lang="en-US" smtClean="0"/>
              <a:pPr/>
              <a:t>‹#›</a:t>
            </a:fld>
            <a:endParaRPr lang="en-US"/>
          </a:p>
        </p:txBody>
      </p:sp>
    </p:spTree>
    <p:extLst>
      <p:ext uri="{BB962C8B-B14F-4D97-AF65-F5344CB8AC3E}">
        <p14:creationId xmlns:p14="http://schemas.microsoft.com/office/powerpoint/2010/main" xmlns="" val="287507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E224D2-BA95-4C6F-9BF8-1FB3DB9EAF78}" type="slidenum">
              <a:rPr lang="en-US" smtClean="0"/>
              <a:pPr/>
              <a:t>16</a:t>
            </a:fld>
            <a:endParaRPr lang="en-US"/>
          </a:p>
        </p:txBody>
      </p:sp>
    </p:spTree>
    <p:extLst>
      <p:ext uri="{BB962C8B-B14F-4D97-AF65-F5344CB8AC3E}">
        <p14:creationId xmlns:p14="http://schemas.microsoft.com/office/powerpoint/2010/main" xmlns="" val="4214371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12/18/2014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12/18/2014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12/18/2014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FB6243-16C6-4ECB-A9C7-0BC3E86105D8}" type="datetimeFigureOut">
              <a:rPr lang="en-US" smtClean="0"/>
              <a:pPr/>
              <a:t>12/18/2014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pPr/>
              <a:t>‹#›</a:t>
            </a:fld>
            <a:endParaRPr lang="en-US"/>
          </a:p>
        </p:txBody>
      </p:sp>
    </p:spTree>
    <p:extLst>
      <p:ext uri="{BB962C8B-B14F-4D97-AF65-F5344CB8AC3E}">
        <p14:creationId xmlns:p14="http://schemas.microsoft.com/office/powerpoint/2010/main" xmlns="" val="3256624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Box 6"/>
          <p:cNvSpPr txBox="1"/>
          <p:nvPr userDrawn="1"/>
        </p:nvSpPr>
        <p:spPr>
          <a:xfrm>
            <a:off x="228600" y="6400800"/>
            <a:ext cx="4213654" cy="369332"/>
          </a:xfrm>
          <a:prstGeom prst="rect">
            <a:avLst/>
          </a:prstGeom>
          <a:noFill/>
        </p:spPr>
        <p:txBody>
          <a:bodyPr wrap="none" rtlCol="0">
            <a:spAutoFit/>
          </a:bodyPr>
          <a:lstStyle/>
          <a:p>
            <a:r>
              <a:rPr lang="en-US" dirty="0" smtClean="0"/>
              <a:t>Administrative Law </a:t>
            </a:r>
            <a:r>
              <a:rPr lang="en-US" dirty="0" smtClean="0"/>
              <a:t>– Professor David Thaw</a:t>
            </a:r>
            <a:endParaRPr lang="en-US" dirty="0"/>
          </a:p>
        </p:txBody>
      </p:sp>
      <p:sp>
        <p:nvSpPr>
          <p:cNvPr id="8" name="TextBox 7"/>
          <p:cNvSpPr txBox="1"/>
          <p:nvPr userDrawn="1"/>
        </p:nvSpPr>
        <p:spPr>
          <a:xfrm>
            <a:off x="5713771" y="6414247"/>
            <a:ext cx="1718804" cy="369332"/>
          </a:xfrm>
          <a:prstGeom prst="rect">
            <a:avLst/>
          </a:prstGeom>
          <a:noFill/>
        </p:spPr>
        <p:txBody>
          <a:bodyPr wrap="none" rtlCol="0">
            <a:spAutoFit/>
          </a:bodyPr>
          <a:lstStyle/>
          <a:p>
            <a:r>
              <a:rPr lang="en-US" dirty="0" smtClean="0"/>
              <a:t>Part </a:t>
            </a:r>
            <a:r>
              <a:rPr lang="en-US" dirty="0" smtClean="0"/>
              <a:t>8,</a:t>
            </a:r>
            <a:r>
              <a:rPr lang="en-US" baseline="0" dirty="0" smtClean="0"/>
              <a:t> </a:t>
            </a:r>
            <a:r>
              <a:rPr lang="en-US" dirty="0" smtClean="0"/>
              <a:t>Lecture </a:t>
            </a:r>
            <a:r>
              <a:rPr lang="en-US" dirty="0" smtClean="0"/>
              <a:t>1</a:t>
            </a:r>
            <a:endParaRPr lang="en-US" dirty="0"/>
          </a:p>
        </p:txBody>
      </p:sp>
      <p:sp>
        <p:nvSpPr>
          <p:cNvPr id="9" name="TextBox 8"/>
          <p:cNvSpPr txBox="1"/>
          <p:nvPr userDrawn="1"/>
        </p:nvSpPr>
        <p:spPr>
          <a:xfrm>
            <a:off x="7543800" y="6414247"/>
            <a:ext cx="958917" cy="369332"/>
          </a:xfrm>
          <a:prstGeom prst="rect">
            <a:avLst/>
          </a:prstGeom>
          <a:noFill/>
        </p:spPr>
        <p:txBody>
          <a:bodyPr wrap="square" rtlCol="0">
            <a:spAutoFit/>
          </a:bodyPr>
          <a:lstStyle/>
          <a:p>
            <a:r>
              <a:rPr lang="en-US" dirty="0" smtClean="0"/>
              <a:t>Slide </a:t>
            </a:r>
            <a:fld id="{BA3C8DCA-E73E-49BA-A695-C076FA16BEE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pPr/>
              <a:t>12/18/2014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4FB6243-16C6-4ECB-A9C7-0BC3E86105D8}" type="datetimeFigureOut">
              <a:rPr lang="en-US" smtClean="0"/>
              <a:pPr/>
              <a:t>12/18/2014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4FB6243-16C6-4ECB-A9C7-0BC3E86105D8}" type="datetimeFigureOut">
              <a:rPr lang="en-US" smtClean="0"/>
              <a:pPr/>
              <a:t>12/18/2014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FB6243-16C6-4ECB-A9C7-0BC3E86105D8}" type="datetimeFigureOut">
              <a:rPr lang="en-US" smtClean="0"/>
              <a:pPr/>
              <a:t>12/18/2014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pPr/>
              <a:t>12/18/2014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12/18/2014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12/18/2014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pPr/>
              <a:t>12/18/2014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themeOverride" Target="../theme/themeOverride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Administrative Law</a:t>
            </a:r>
            <a:endParaRPr lang="en-US" dirty="0"/>
          </a:p>
        </p:txBody>
      </p:sp>
      <p:sp>
        <p:nvSpPr>
          <p:cNvPr id="3" name="Subtitle 2"/>
          <p:cNvSpPr>
            <a:spLocks noGrp="1"/>
          </p:cNvSpPr>
          <p:nvPr>
            <p:ph type="subTitle" idx="1"/>
          </p:nvPr>
        </p:nvSpPr>
        <p:spPr/>
        <p:txBody>
          <a:bodyPr>
            <a:normAutofit/>
          </a:bodyPr>
          <a:lstStyle/>
          <a:p>
            <a:r>
              <a:rPr lang="en-US" dirty="0" smtClean="0"/>
              <a:t>Part </a:t>
            </a:r>
            <a:r>
              <a:rPr lang="en-US" dirty="0" smtClean="0"/>
              <a:t>8:  </a:t>
            </a:r>
            <a:r>
              <a:rPr lang="en-US" dirty="0" smtClean="0"/>
              <a:t>The Federal Judicial Power</a:t>
            </a:r>
          </a:p>
          <a:p>
            <a:pPr lvl="1"/>
            <a:r>
              <a:rPr lang="en-US" dirty="0" smtClean="0"/>
              <a:t>Lecture </a:t>
            </a:r>
            <a:r>
              <a:rPr lang="en-US" dirty="0" smtClean="0"/>
              <a:t>1</a:t>
            </a:r>
            <a:r>
              <a:rPr lang="en-US" dirty="0" smtClean="0"/>
              <a:t>: Justiciability (Preclusion, Standing, </a:t>
            </a:r>
            <a:r>
              <a:rPr lang="en-US" dirty="0" err="1" smtClean="0"/>
              <a:t>Mootness</a:t>
            </a:r>
            <a:r>
              <a:rPr lang="en-US" dirty="0" smtClean="0"/>
              <a:t>, Ripeness)</a:t>
            </a:r>
            <a:endParaRPr lang="en-US" dirty="0"/>
          </a:p>
        </p:txBody>
      </p:sp>
      <p:pic>
        <p:nvPicPr>
          <p:cNvPr id="12290" name="Picture 2" descr="image"/>
          <p:cNvPicPr>
            <a:picLocks noChangeAspect="1" noChangeArrowheads="1"/>
          </p:cNvPicPr>
          <p:nvPr/>
        </p:nvPicPr>
        <p:blipFill>
          <a:blip r:embed="rId3"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4"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5" cstate="print"/>
          <a:srcRect/>
          <a:stretch>
            <a:fillRect/>
          </a:stretch>
        </p:blipFill>
        <p:spPr bwMode="auto">
          <a:xfrm>
            <a:off x="2286000" y="6210300"/>
            <a:ext cx="1876425" cy="266700"/>
          </a:xfrm>
          <a:prstGeom prst="rect">
            <a:avLst/>
          </a:prstGeom>
          <a:noFill/>
        </p:spPr>
      </p:pic>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Generalized Grievances after </a:t>
            </a:r>
            <a:r>
              <a:rPr lang="en-US" i="1" dirty="0" smtClean="0"/>
              <a:t>Richardson</a:t>
            </a:r>
            <a:r>
              <a:rPr lang="en-US" dirty="0" smtClean="0"/>
              <a:t> </a:t>
            </a:r>
            <a:endParaRPr lang="en-US" i="1" dirty="0"/>
          </a:p>
        </p:txBody>
      </p:sp>
      <p:sp>
        <p:nvSpPr>
          <p:cNvPr id="3" name="Content Placeholder 2"/>
          <p:cNvSpPr>
            <a:spLocks noGrp="1"/>
          </p:cNvSpPr>
          <p:nvPr>
            <p:ph idx="1"/>
          </p:nvPr>
        </p:nvSpPr>
        <p:spPr/>
        <p:txBody>
          <a:bodyPr>
            <a:normAutofit fontScale="77500" lnSpcReduction="20000"/>
          </a:bodyPr>
          <a:lstStyle/>
          <a:p>
            <a:r>
              <a:rPr lang="en-US" dirty="0" smtClean="0"/>
              <a:t>Denying taxpayer standing in accordance with </a:t>
            </a:r>
            <a:r>
              <a:rPr lang="en-US" i="1" dirty="0" smtClean="0"/>
              <a:t>Richardson</a:t>
            </a:r>
            <a:r>
              <a:rPr lang="en-US" dirty="0" smtClean="0"/>
              <a:t> likely will usually mean that no one can bring a lawsuit challenging the allegedly unconstitutional conduct. </a:t>
            </a:r>
          </a:p>
          <a:p>
            <a:pPr lvl="1"/>
            <a:r>
              <a:rPr lang="en-US" dirty="0" smtClean="0"/>
              <a:t>The Court says that is not a problem: “In a very real sense, the absence of any particular individual or class to litigate these claims gives support to the argument that the subject matter is committed to the surveillance of Congress, and ultimately to the political process . . . Lack of standing . . . Does not impair the right to assert [] views in the political forum or at polls.” (</a:t>
            </a:r>
            <a:r>
              <a:rPr lang="en-US" i="1" dirty="0" smtClean="0"/>
              <a:t>U.S. v. Richardson</a:t>
            </a:r>
            <a:r>
              <a:rPr lang="en-US" dirty="0" smtClean="0"/>
              <a:t>, CB 74)</a:t>
            </a:r>
          </a:p>
          <a:p>
            <a:r>
              <a:rPr lang="en-US" dirty="0" smtClean="0"/>
              <a:t>There is one exception to the prohibition against generalized grievances: taxpayer </a:t>
            </a:r>
            <a:r>
              <a:rPr lang="en-US" dirty="0"/>
              <a:t>standing is permitted to challenge government expenditures as violating freedom </a:t>
            </a:r>
            <a:r>
              <a:rPr lang="en-US" dirty="0" smtClean="0"/>
              <a:t>of religion.</a:t>
            </a:r>
          </a:p>
          <a:p>
            <a:endParaRPr lang="en-US" dirty="0" smtClean="0"/>
          </a:p>
        </p:txBody>
      </p:sp>
    </p:spTree>
    <p:extLst>
      <p:ext uri="{BB962C8B-B14F-4D97-AF65-F5344CB8AC3E}">
        <p14:creationId xmlns:p14="http://schemas.microsoft.com/office/powerpoint/2010/main" xmlns="" val="13979956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Ripeness</a:t>
            </a:r>
            <a:endParaRPr lang="en-US" dirty="0"/>
          </a:p>
        </p:txBody>
      </p:sp>
      <p:sp>
        <p:nvSpPr>
          <p:cNvPr id="3" name="Content Placeholder 2"/>
          <p:cNvSpPr>
            <a:spLocks noGrp="1"/>
          </p:cNvSpPr>
          <p:nvPr>
            <p:ph idx="1"/>
          </p:nvPr>
        </p:nvSpPr>
        <p:spPr>
          <a:xfrm>
            <a:off x="457200" y="1417638"/>
            <a:ext cx="8229600" cy="4830762"/>
          </a:xfrm>
        </p:spPr>
        <p:txBody>
          <a:bodyPr>
            <a:normAutofit fontScale="85000" lnSpcReduction="10000"/>
          </a:bodyPr>
          <a:lstStyle/>
          <a:p>
            <a:r>
              <a:rPr lang="en-US" dirty="0" smtClean="0"/>
              <a:t>Ripeness is the determination of whether a matter is premature for review because the injury is speculative and may never occur. </a:t>
            </a:r>
          </a:p>
          <a:p>
            <a:pPr lvl="1"/>
            <a:r>
              <a:rPr lang="en-US" dirty="0" smtClean="0"/>
              <a:t>Standing is concerned with </a:t>
            </a:r>
            <a:r>
              <a:rPr lang="en-US" i="1" dirty="0" smtClean="0"/>
              <a:t>who</a:t>
            </a:r>
            <a:r>
              <a:rPr lang="en-US" dirty="0" smtClean="0"/>
              <a:t> may bring a case, and ripeness is concerned with </a:t>
            </a:r>
            <a:r>
              <a:rPr lang="en-US" i="1" dirty="0" smtClean="0"/>
              <a:t>when</a:t>
            </a:r>
            <a:r>
              <a:rPr lang="en-US" dirty="0" smtClean="0"/>
              <a:t> a case may be brought. </a:t>
            </a:r>
          </a:p>
          <a:p>
            <a:r>
              <a:rPr lang="en-US" sz="3100" dirty="0" smtClean="0"/>
              <a:t>In effect, ripeness usually means that people cannot challenge the legality of a statute or regulation until they are prosecuted for violating it.</a:t>
            </a:r>
          </a:p>
          <a:p>
            <a:pPr lvl="1"/>
            <a:r>
              <a:rPr lang="en-US" dirty="0" smtClean="0"/>
              <a:t>Is this fair? </a:t>
            </a:r>
          </a:p>
          <a:p>
            <a:pPr lvl="2">
              <a:buFont typeface="Courier New" panose="02070309020205020404" pitchFamily="49" charset="0"/>
              <a:buChar char="o"/>
            </a:pPr>
            <a:r>
              <a:rPr lang="en-US" dirty="0" smtClean="0"/>
              <a:t>It might incentivize people to break the law if that is the only way to find out whether the law is validly enforceable. </a:t>
            </a:r>
          </a:p>
          <a:p>
            <a:pPr lvl="2">
              <a:buFont typeface="Courier New" panose="02070309020205020404" pitchFamily="49" charset="0"/>
              <a:buChar char="o"/>
            </a:pPr>
            <a:r>
              <a:rPr lang="en-US" dirty="0" smtClean="0"/>
              <a:t>It could also unnecessarily chill conduct by making people comply with laws that are actually unconstitutional.</a:t>
            </a:r>
          </a:p>
          <a:p>
            <a:pPr lvl="2">
              <a:buFont typeface="Courier New" panose="02070309020205020404" pitchFamily="49" charset="0"/>
              <a:buChar char="o"/>
            </a:pPr>
            <a:endParaRPr lang="en-US" dirty="0" smtClean="0"/>
          </a:p>
          <a:p>
            <a:pPr marL="457200" lvl="1" indent="0">
              <a:buNone/>
            </a:pPr>
            <a:endParaRPr lang="en-US" dirty="0" smtClean="0"/>
          </a:p>
        </p:txBody>
      </p:sp>
    </p:spTree>
    <p:extLst>
      <p:ext uri="{BB962C8B-B14F-4D97-AF65-F5344CB8AC3E}">
        <p14:creationId xmlns:p14="http://schemas.microsoft.com/office/powerpoint/2010/main" xmlns="" val="40043226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Rationale for Ripeness</a:t>
            </a:r>
            <a:endParaRPr lang="en-US" dirty="0"/>
          </a:p>
        </p:txBody>
      </p:sp>
      <p:sp>
        <p:nvSpPr>
          <p:cNvPr id="3" name="Content Placeholder 2"/>
          <p:cNvSpPr>
            <a:spLocks noGrp="1"/>
          </p:cNvSpPr>
          <p:nvPr>
            <p:ph idx="1"/>
          </p:nvPr>
        </p:nvSpPr>
        <p:spPr>
          <a:xfrm>
            <a:off x="457200" y="1600200"/>
            <a:ext cx="8229600" cy="4800600"/>
          </a:xfrm>
        </p:spPr>
        <p:txBody>
          <a:bodyPr>
            <a:normAutofit fontScale="85000" lnSpcReduction="20000"/>
          </a:bodyPr>
          <a:lstStyle/>
          <a:p>
            <a:r>
              <a:rPr lang="en-US" dirty="0" smtClean="0"/>
              <a:t>In spite of these fairness concerns, the ripeness doctrine may still be justified because it: </a:t>
            </a:r>
          </a:p>
          <a:p>
            <a:pPr lvl="1"/>
            <a:r>
              <a:rPr lang="en-US" dirty="0" smtClean="0"/>
              <a:t>advances separation of </a:t>
            </a:r>
            <a:r>
              <a:rPr lang="en-US" dirty="0"/>
              <a:t>powers by avoiding judicial review in situations where it is unnecessary </a:t>
            </a:r>
            <a:r>
              <a:rPr lang="en-US" dirty="0" smtClean="0"/>
              <a:t>for the </a:t>
            </a:r>
            <a:r>
              <a:rPr lang="en-US" dirty="0"/>
              <a:t>federal courts to become involved because there is not a substantial </a:t>
            </a:r>
            <a:r>
              <a:rPr lang="en-US" dirty="0" smtClean="0"/>
              <a:t>hardship to </a:t>
            </a:r>
            <a:r>
              <a:rPr lang="en-US" dirty="0"/>
              <a:t>postponing review</a:t>
            </a:r>
            <a:endParaRPr lang="en-US" dirty="0" smtClean="0"/>
          </a:p>
          <a:p>
            <a:pPr lvl="1"/>
            <a:r>
              <a:rPr lang="en-US" dirty="0" smtClean="0"/>
              <a:t>prevents </a:t>
            </a:r>
            <a:r>
              <a:rPr lang="en-US" dirty="0"/>
              <a:t>the courts from entangling themselves in abstract </a:t>
            </a:r>
            <a:r>
              <a:rPr lang="en-US" dirty="0" smtClean="0"/>
              <a:t>disagreements</a:t>
            </a:r>
          </a:p>
          <a:p>
            <a:pPr lvl="1"/>
            <a:r>
              <a:rPr lang="en-US" dirty="0" smtClean="0"/>
              <a:t>enhances </a:t>
            </a:r>
            <a:r>
              <a:rPr lang="en-US" dirty="0"/>
              <a:t>judicial economy by limiting the occasion for federal court jurisdiction and the expenditure of judicial time and </a:t>
            </a:r>
            <a:r>
              <a:rPr lang="en-US" dirty="0" smtClean="0"/>
              <a:t>revenues</a:t>
            </a:r>
          </a:p>
          <a:p>
            <a:pPr lvl="1"/>
            <a:r>
              <a:rPr lang="en-US" dirty="0" smtClean="0"/>
              <a:t>enhances </a:t>
            </a:r>
            <a:r>
              <a:rPr lang="en-US" dirty="0"/>
              <a:t>the quality of judicial decision making by ensuring that there is an adequate record to permit effective </a:t>
            </a:r>
            <a:r>
              <a:rPr lang="en-US" dirty="0" smtClean="0"/>
              <a:t>review</a:t>
            </a:r>
            <a:endParaRPr lang="en-US" dirty="0"/>
          </a:p>
          <a:p>
            <a:endParaRPr lang="en-US" dirty="0"/>
          </a:p>
        </p:txBody>
      </p:sp>
    </p:spTree>
    <p:extLst>
      <p:ext uri="{BB962C8B-B14F-4D97-AF65-F5344CB8AC3E}">
        <p14:creationId xmlns:p14="http://schemas.microsoft.com/office/powerpoint/2010/main" xmlns="" val="9985408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Abbott Laboratories v. </a:t>
            </a:r>
            <a:r>
              <a:rPr lang="en-US" dirty="0" smtClean="0"/>
              <a:t>Gardner (1967) </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Background: </a:t>
            </a:r>
          </a:p>
          <a:p>
            <a:r>
              <a:rPr lang="en-US" dirty="0" smtClean="0"/>
              <a:t>The Federal Food, Drug, and Cosmetic Act requires manufacturers of prescription drugs to print the established name of the drug prominently on labels and other printed material. </a:t>
            </a:r>
          </a:p>
          <a:p>
            <a:r>
              <a:rPr lang="en-US" dirty="0" smtClean="0"/>
              <a:t>A group of drug manufacturers challenged the Act as exceeding the Food and Drug Administration’s authority. </a:t>
            </a:r>
          </a:p>
          <a:p>
            <a:pPr marL="0" indent="0">
              <a:buNone/>
            </a:pPr>
            <a:endParaRPr lang="en-US" dirty="0"/>
          </a:p>
        </p:txBody>
      </p:sp>
    </p:spTree>
    <p:extLst>
      <p:ext uri="{BB962C8B-B14F-4D97-AF65-F5344CB8AC3E}">
        <p14:creationId xmlns:p14="http://schemas.microsoft.com/office/powerpoint/2010/main" xmlns="" val="17112249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Abbott Laboratories v. Gardner </a:t>
            </a:r>
          </a:p>
        </p:txBody>
      </p:sp>
      <p:sp>
        <p:nvSpPr>
          <p:cNvPr id="3" name="Content Placeholder 2"/>
          <p:cNvSpPr>
            <a:spLocks noGrp="1"/>
          </p:cNvSpPr>
          <p:nvPr>
            <p:ph idx="1"/>
          </p:nvPr>
        </p:nvSpPr>
        <p:spPr>
          <a:xfrm>
            <a:off x="457200" y="1600200"/>
            <a:ext cx="8229600" cy="4724400"/>
          </a:xfrm>
        </p:spPr>
        <p:txBody>
          <a:bodyPr/>
          <a:lstStyle/>
          <a:p>
            <a:pPr marL="0" indent="0">
              <a:buNone/>
            </a:pPr>
            <a:r>
              <a:rPr lang="en-US" dirty="0" smtClean="0"/>
              <a:t>Issue: Is the case ripe </a:t>
            </a:r>
            <a:r>
              <a:rPr lang="en-US" dirty="0"/>
              <a:t>until a drug company was </a:t>
            </a:r>
            <a:r>
              <a:rPr lang="en-US" dirty="0" smtClean="0"/>
              <a:t>prosecuted for </a:t>
            </a:r>
            <a:r>
              <a:rPr lang="en-US" dirty="0"/>
              <a:t>violating the </a:t>
            </a:r>
            <a:r>
              <a:rPr lang="en-US" dirty="0" smtClean="0"/>
              <a:t>regulation? </a:t>
            </a:r>
          </a:p>
          <a:p>
            <a:pPr marL="0" indent="0">
              <a:buNone/>
            </a:pPr>
            <a:endParaRPr lang="en-US" sz="2000" dirty="0" smtClean="0"/>
          </a:p>
          <a:p>
            <a:r>
              <a:rPr lang="en-US" dirty="0"/>
              <a:t>Two part test for ripeness: </a:t>
            </a:r>
          </a:p>
          <a:p>
            <a:pPr marL="914400" lvl="1" indent="-514350">
              <a:buFont typeface="+mj-lt"/>
              <a:buAutoNum type="arabicPeriod"/>
            </a:pPr>
            <a:r>
              <a:rPr lang="en-US" dirty="0"/>
              <a:t>Evaluate the hardship to the parties of withholding court consideration and</a:t>
            </a:r>
          </a:p>
          <a:p>
            <a:pPr marL="914400" lvl="1" indent="-514350">
              <a:buFont typeface="+mj-lt"/>
              <a:buAutoNum type="arabicPeriod"/>
            </a:pPr>
            <a:r>
              <a:rPr lang="en-US" dirty="0"/>
              <a:t>The fitness of the issues for judicial decision</a:t>
            </a:r>
          </a:p>
          <a:p>
            <a:pPr marL="0" indent="0">
              <a:buNone/>
            </a:pPr>
            <a:endParaRPr lang="en-US" dirty="0"/>
          </a:p>
        </p:txBody>
      </p:sp>
    </p:spTree>
    <p:extLst>
      <p:ext uri="{BB962C8B-B14F-4D97-AF65-F5344CB8AC3E}">
        <p14:creationId xmlns:p14="http://schemas.microsoft.com/office/powerpoint/2010/main" xmlns="" val="37002557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Abbott Laboratories v. Gardner </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Holding: The controversy satisfies the requirement for ripeness </a:t>
            </a:r>
            <a:r>
              <a:rPr lang="en-US" dirty="0"/>
              <a:t>even though it is a pre- enforcement </a:t>
            </a:r>
            <a:r>
              <a:rPr lang="en-US" dirty="0" smtClean="0"/>
              <a:t>review. </a:t>
            </a:r>
          </a:p>
          <a:p>
            <a:r>
              <a:rPr lang="en-US" dirty="0" smtClean="0"/>
              <a:t>As to the first part of the test, the Court concluded that the issue was currently fit for judicial decision. </a:t>
            </a:r>
          </a:p>
          <a:p>
            <a:pPr lvl="1"/>
            <a:r>
              <a:rPr lang="en-US" dirty="0" smtClean="0"/>
              <a:t>“The issues presented are appropriate for judicial resolution at this time . . . The issue tendered is purely a legal one.” (CB 84)</a:t>
            </a:r>
          </a:p>
          <a:p>
            <a:r>
              <a:rPr lang="en-US" dirty="0" smtClean="0"/>
              <a:t>For the second part, the Court said that there would be a substantial hardship on the parties if they denied pre-enforcement review.</a:t>
            </a:r>
          </a:p>
          <a:p>
            <a:pPr lvl="1"/>
            <a:r>
              <a:rPr lang="en-US" dirty="0" smtClean="0"/>
              <a:t>“[T]he impact of the regulations upon the petitioners is sufficiently direct and immediate . . .  either they must comply with the [label] requirement and incur the costs . . . or they must follow their present course and risk prosecution . . .[for] serious and criminal and civil penalties.” (CB 85)</a:t>
            </a:r>
            <a:endParaRPr lang="en-US" dirty="0"/>
          </a:p>
        </p:txBody>
      </p:sp>
    </p:spTree>
    <p:extLst>
      <p:ext uri="{BB962C8B-B14F-4D97-AF65-F5344CB8AC3E}">
        <p14:creationId xmlns:p14="http://schemas.microsoft.com/office/powerpoint/2010/main" xmlns="" val="26794789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Mootness</a:t>
            </a:r>
            <a:endParaRPr lang="en-US" dirty="0"/>
          </a:p>
        </p:txBody>
      </p:sp>
      <p:sp>
        <p:nvSpPr>
          <p:cNvPr id="3" name="Content Placeholder 2"/>
          <p:cNvSpPr>
            <a:spLocks noGrp="1"/>
          </p:cNvSpPr>
          <p:nvPr>
            <p:ph idx="1"/>
          </p:nvPr>
        </p:nvSpPr>
        <p:spPr>
          <a:xfrm>
            <a:off x="457200" y="1417638"/>
            <a:ext cx="8229600" cy="4983162"/>
          </a:xfrm>
        </p:spPr>
        <p:txBody>
          <a:bodyPr>
            <a:normAutofit fontScale="92500" lnSpcReduction="10000"/>
          </a:bodyPr>
          <a:lstStyle/>
          <a:p>
            <a:pPr marL="571500" indent="-457200"/>
            <a:r>
              <a:rPr lang="en-US" dirty="0" smtClean="0"/>
              <a:t>The mootness doctrine says that a federal court will not hear a case that has become moot – a real, live controversy must exists at all stages of review, not merely when the complaint is filed. </a:t>
            </a:r>
          </a:p>
          <a:p>
            <a:pPr marL="571500" indent="-457200"/>
            <a:r>
              <a:rPr lang="en-US" dirty="0" smtClean="0"/>
              <a:t>Both ripeness and mootness are </a:t>
            </a:r>
            <a:r>
              <a:rPr lang="en-US" dirty="0"/>
              <a:t>concerned with </a:t>
            </a:r>
            <a:r>
              <a:rPr lang="en-US" i="1" dirty="0"/>
              <a:t>when</a:t>
            </a:r>
            <a:r>
              <a:rPr lang="en-US" dirty="0"/>
              <a:t> a case may be </a:t>
            </a:r>
            <a:r>
              <a:rPr lang="en-US" dirty="0" smtClean="0"/>
              <a:t>brought. </a:t>
            </a:r>
          </a:p>
          <a:p>
            <a:pPr marL="971550" lvl="1" indent="-457200"/>
            <a:r>
              <a:rPr lang="en-US" dirty="0" smtClean="0"/>
              <a:t>Ripeness bars consideration of claims </a:t>
            </a:r>
            <a:r>
              <a:rPr lang="en-US" i="1" dirty="0" smtClean="0"/>
              <a:t>before</a:t>
            </a:r>
            <a:r>
              <a:rPr lang="en-US" dirty="0" smtClean="0"/>
              <a:t> they have been developed and mootness bars their consideration </a:t>
            </a:r>
            <a:r>
              <a:rPr lang="en-US" i="1" dirty="0" smtClean="0"/>
              <a:t>after</a:t>
            </a:r>
            <a:r>
              <a:rPr lang="en-US" dirty="0" smtClean="0"/>
              <a:t> they have been resolved.</a:t>
            </a:r>
          </a:p>
          <a:p>
            <a:pPr marL="571500" indent="-457200"/>
            <a:r>
              <a:rPr lang="en-US" dirty="0"/>
              <a:t>There are </a:t>
            </a:r>
            <a:r>
              <a:rPr lang="en-US" dirty="0" smtClean="0"/>
              <a:t>three </a:t>
            </a:r>
            <a:r>
              <a:rPr lang="en-US" dirty="0"/>
              <a:t>exceptions to the mootness </a:t>
            </a:r>
            <a:r>
              <a:rPr lang="en-US" dirty="0" smtClean="0"/>
              <a:t>doctrine.</a:t>
            </a:r>
          </a:p>
          <a:p>
            <a:pPr marL="457200" lvl="1" indent="0">
              <a:buNone/>
            </a:pPr>
            <a:endParaRPr lang="en-US" dirty="0" smtClean="0"/>
          </a:p>
        </p:txBody>
      </p:sp>
    </p:spTree>
    <p:extLst>
      <p:ext uri="{BB962C8B-B14F-4D97-AF65-F5344CB8AC3E}">
        <p14:creationId xmlns:p14="http://schemas.microsoft.com/office/powerpoint/2010/main" xmlns="" val="40043226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Wrongs Capable of Repetition</a:t>
            </a:r>
            <a:endParaRPr lang="en-US" dirty="0"/>
          </a:p>
        </p:txBody>
      </p:sp>
      <p:sp>
        <p:nvSpPr>
          <p:cNvPr id="3" name="Content Placeholder 2"/>
          <p:cNvSpPr>
            <a:spLocks noGrp="1"/>
          </p:cNvSpPr>
          <p:nvPr>
            <p:ph idx="1"/>
          </p:nvPr>
        </p:nvSpPr>
        <p:spPr>
          <a:xfrm>
            <a:off x="457200" y="1417638"/>
            <a:ext cx="8229600" cy="5059362"/>
          </a:xfrm>
        </p:spPr>
        <p:txBody>
          <a:bodyPr>
            <a:normAutofit fontScale="77500" lnSpcReduction="20000"/>
          </a:bodyPr>
          <a:lstStyle/>
          <a:p>
            <a:r>
              <a:rPr lang="en-US" dirty="0" smtClean="0"/>
              <a:t>The first exception is </a:t>
            </a:r>
            <a:r>
              <a:rPr lang="en-US" b="1" i="1" dirty="0" smtClean="0"/>
              <a:t>wrongs capable of repetition</a:t>
            </a:r>
            <a:r>
              <a:rPr lang="en-US" dirty="0" smtClean="0"/>
              <a:t>, which exists where the challenged </a:t>
            </a:r>
            <a:r>
              <a:rPr lang="en-US" dirty="0"/>
              <a:t>action is </a:t>
            </a:r>
            <a:r>
              <a:rPr lang="en-US" dirty="0" smtClean="0"/>
              <a:t>too </a:t>
            </a:r>
            <a:r>
              <a:rPr lang="en-US" dirty="0"/>
              <a:t>short to be fully litigated </a:t>
            </a:r>
            <a:r>
              <a:rPr lang="en-US" dirty="0" smtClean="0"/>
              <a:t>and </a:t>
            </a:r>
            <a:r>
              <a:rPr lang="en-US" dirty="0"/>
              <a:t>there is a reasonable expectation that the same </a:t>
            </a:r>
            <a:r>
              <a:rPr lang="en-US" dirty="0" smtClean="0"/>
              <a:t>complaining party </a:t>
            </a:r>
            <a:r>
              <a:rPr lang="en-US" dirty="0"/>
              <a:t>will be subject to the same action again.</a:t>
            </a:r>
            <a:endParaRPr lang="en-US" dirty="0" smtClean="0"/>
          </a:p>
          <a:p>
            <a:pPr lvl="1"/>
            <a:r>
              <a:rPr lang="en-US" dirty="0"/>
              <a:t>Some injuries occur and are over so quickly that they will always be moot before the federal court litigation process is completed</a:t>
            </a:r>
            <a:r>
              <a:rPr lang="en-US" dirty="0" smtClean="0"/>
              <a:t>.</a:t>
            </a:r>
          </a:p>
          <a:p>
            <a:pPr lvl="1"/>
            <a:r>
              <a:rPr lang="en-US" dirty="0" smtClean="0"/>
              <a:t>For example, in </a:t>
            </a:r>
            <a:r>
              <a:rPr lang="en-US" i="1" dirty="0" smtClean="0"/>
              <a:t>Roe </a:t>
            </a:r>
            <a:r>
              <a:rPr lang="en-US" i="1" dirty="0"/>
              <a:t>v. Wade </a:t>
            </a:r>
            <a:r>
              <a:rPr lang="en-US" i="1" dirty="0" smtClean="0"/>
              <a:t>t</a:t>
            </a:r>
            <a:r>
              <a:rPr lang="en-US" dirty="0" smtClean="0"/>
              <a:t>he </a:t>
            </a:r>
            <a:r>
              <a:rPr lang="en-US" dirty="0"/>
              <a:t>plaintiff was pregnant when she filed her </a:t>
            </a:r>
            <a:r>
              <a:rPr lang="en-US" dirty="0" smtClean="0"/>
              <a:t>complaint challenging </a:t>
            </a:r>
            <a:r>
              <a:rPr lang="en-US" dirty="0"/>
              <a:t>the constitutionality of a state law prohibiting abortion. However</a:t>
            </a:r>
            <a:r>
              <a:rPr lang="en-US" dirty="0" smtClean="0"/>
              <a:t>, by </a:t>
            </a:r>
            <a:r>
              <a:rPr lang="en-US" dirty="0"/>
              <a:t>the time the case reached the Supreme Court, her pregnancy </a:t>
            </a:r>
            <a:r>
              <a:rPr lang="en-US" dirty="0" smtClean="0"/>
              <a:t>was completed </a:t>
            </a:r>
            <a:r>
              <a:rPr lang="en-US" dirty="0"/>
              <a:t>and she no longer sought an abortion. </a:t>
            </a:r>
            <a:r>
              <a:rPr lang="en-US" dirty="0" smtClean="0"/>
              <a:t>Therefore, </a:t>
            </a:r>
            <a:r>
              <a:rPr lang="en-US" dirty="0"/>
              <a:t>her case was </a:t>
            </a:r>
            <a:r>
              <a:rPr lang="en-US" dirty="0" smtClean="0"/>
              <a:t>moot because intervening </a:t>
            </a:r>
            <a:r>
              <a:rPr lang="en-US" dirty="0"/>
              <a:t>circumstances meant that there </a:t>
            </a:r>
            <a:r>
              <a:rPr lang="en-US" dirty="0" smtClean="0"/>
              <a:t>was no longer </a:t>
            </a:r>
            <a:r>
              <a:rPr lang="en-US" dirty="0"/>
              <a:t>a live </a:t>
            </a:r>
            <a:r>
              <a:rPr lang="en-US" dirty="0" smtClean="0"/>
              <a:t>controversy. The Supreme </a:t>
            </a:r>
            <a:r>
              <a:rPr lang="en-US" dirty="0"/>
              <a:t>Court refused a request </a:t>
            </a:r>
            <a:r>
              <a:rPr lang="en-US" dirty="0" smtClean="0"/>
              <a:t>to dismiss </a:t>
            </a:r>
            <a:r>
              <a:rPr lang="en-US" dirty="0"/>
              <a:t>the case on mootness </a:t>
            </a:r>
            <a:r>
              <a:rPr lang="en-US" dirty="0" smtClean="0"/>
              <a:t>grounds because the duration of pregnancy </a:t>
            </a:r>
            <a:r>
              <a:rPr lang="en-US" dirty="0"/>
              <a:t>was inherently likely to be shorter than the time required for </a:t>
            </a:r>
            <a:r>
              <a:rPr lang="en-US" dirty="0" smtClean="0"/>
              <a:t>federal court litigation and is capable of repetition. </a:t>
            </a:r>
          </a:p>
        </p:txBody>
      </p:sp>
    </p:spTree>
    <p:extLst>
      <p:ext uri="{BB962C8B-B14F-4D97-AF65-F5344CB8AC3E}">
        <p14:creationId xmlns:p14="http://schemas.microsoft.com/office/powerpoint/2010/main" xmlns="" val="24103322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Voluntary Cessation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second exception is </a:t>
            </a:r>
            <a:r>
              <a:rPr lang="en-US" b="1" i="1" dirty="0" smtClean="0"/>
              <a:t>voluntary cessation</a:t>
            </a:r>
            <a:r>
              <a:rPr lang="en-US" dirty="0" smtClean="0"/>
              <a:t>, which says that a </a:t>
            </a:r>
            <a:r>
              <a:rPr lang="en-US" dirty="0"/>
              <a:t>case should not be dismissed as moot if the defendant voluntarily ceases the allegedly improper behavior but is free to return to it at any time. </a:t>
            </a:r>
          </a:p>
          <a:p>
            <a:pPr lvl="1"/>
            <a:r>
              <a:rPr lang="en-US" dirty="0" smtClean="0"/>
              <a:t>In that instance, the case should </a:t>
            </a:r>
            <a:r>
              <a:rPr lang="en-US" dirty="0"/>
              <a:t>only be deemed moot if there is no reasonable chance that the defendant could resume the offending behavior. </a:t>
            </a:r>
            <a:endParaRPr lang="en-US" dirty="0" smtClean="0"/>
          </a:p>
          <a:p>
            <a:r>
              <a:rPr lang="en-US" dirty="0" smtClean="0"/>
              <a:t>In </a:t>
            </a:r>
            <a:r>
              <a:rPr lang="en-US" i="1" dirty="0" smtClean="0"/>
              <a:t>Friends of the Earth v. Laidlaw</a:t>
            </a:r>
            <a:r>
              <a:rPr lang="en-US" dirty="0" smtClean="0"/>
              <a:t>, the court emphasized that this is a narrow exception with a heavy burden.</a:t>
            </a:r>
          </a:p>
          <a:p>
            <a:pPr lvl="1"/>
            <a:r>
              <a:rPr lang="en-US" dirty="0" smtClean="0"/>
              <a:t>“[A] defendant claiming that its voluntary compliance moots a case bears the formidable burden of showing that it is absolutely clear the allegedly wrongful behavior could not reasonably be expected to recur.” (CB 89)</a:t>
            </a:r>
          </a:p>
          <a:p>
            <a:endParaRPr lang="en-US" dirty="0"/>
          </a:p>
        </p:txBody>
      </p:sp>
    </p:spTree>
    <p:extLst>
      <p:ext uri="{BB962C8B-B14F-4D97-AF65-F5344CB8AC3E}">
        <p14:creationId xmlns:p14="http://schemas.microsoft.com/office/powerpoint/2010/main" xmlns="" val="41345958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Actions</a:t>
            </a:r>
            <a:endParaRPr lang="en-US" dirty="0"/>
          </a:p>
        </p:txBody>
      </p:sp>
      <p:sp>
        <p:nvSpPr>
          <p:cNvPr id="3" name="Content Placeholder 2"/>
          <p:cNvSpPr>
            <a:spLocks noGrp="1"/>
          </p:cNvSpPr>
          <p:nvPr>
            <p:ph idx="1"/>
          </p:nvPr>
        </p:nvSpPr>
        <p:spPr>
          <a:xfrm>
            <a:off x="457200" y="1417638"/>
            <a:ext cx="8229600" cy="4983162"/>
          </a:xfrm>
        </p:spPr>
        <p:txBody>
          <a:bodyPr>
            <a:normAutofit fontScale="70000" lnSpcReduction="20000"/>
          </a:bodyPr>
          <a:lstStyle/>
          <a:p>
            <a:pPr marL="514350" indent="-457200"/>
            <a:r>
              <a:rPr lang="en-US" dirty="0" smtClean="0"/>
              <a:t>The third and final exception is for </a:t>
            </a:r>
            <a:r>
              <a:rPr lang="en-US" b="1" i="1" dirty="0" smtClean="0"/>
              <a:t>class </a:t>
            </a:r>
            <a:r>
              <a:rPr lang="en-US" b="1" i="1" dirty="0"/>
              <a:t>action </a:t>
            </a:r>
            <a:r>
              <a:rPr lang="en-US" b="1" i="1" dirty="0" smtClean="0"/>
              <a:t>suits</a:t>
            </a:r>
            <a:r>
              <a:rPr lang="en-US" dirty="0" smtClean="0"/>
              <a:t>, and says that a </a:t>
            </a:r>
            <a:r>
              <a:rPr lang="en-US" dirty="0"/>
              <a:t>class representative may continue to pursue a class action even though the representative’s controversy has become moot, as long as the claims of others in the class are still viable. </a:t>
            </a:r>
          </a:p>
          <a:p>
            <a:pPr marL="514350" indent="-457200"/>
            <a:r>
              <a:rPr lang="en-US" dirty="0" smtClean="0"/>
              <a:t>In a class action suit, a class </a:t>
            </a:r>
            <a:r>
              <a:rPr lang="en-US" dirty="0"/>
              <a:t>of </a:t>
            </a:r>
            <a:r>
              <a:rPr lang="en-US" dirty="0" smtClean="0"/>
              <a:t>unnamed persons acquires </a:t>
            </a:r>
            <a:r>
              <a:rPr lang="en-US" dirty="0"/>
              <a:t>a legal status separate from </a:t>
            </a:r>
            <a:r>
              <a:rPr lang="en-US" dirty="0" smtClean="0"/>
              <a:t>the interest </a:t>
            </a:r>
            <a:r>
              <a:rPr lang="en-US" dirty="0"/>
              <a:t>asserted by the </a:t>
            </a:r>
            <a:r>
              <a:rPr lang="en-US" dirty="0" smtClean="0"/>
              <a:t>plaintiff,” </a:t>
            </a:r>
            <a:r>
              <a:rPr lang="en-US" dirty="0"/>
              <a:t>and thus so long as the members of the </a:t>
            </a:r>
            <a:r>
              <a:rPr lang="en-US" dirty="0" smtClean="0"/>
              <a:t>class have </a:t>
            </a:r>
            <a:r>
              <a:rPr lang="en-US" dirty="0"/>
              <a:t>a live controversy, the case can </a:t>
            </a:r>
            <a:r>
              <a:rPr lang="en-US" dirty="0" smtClean="0"/>
              <a:t>continue.</a:t>
            </a:r>
          </a:p>
          <a:p>
            <a:pPr marL="914400" lvl="1" indent="-457200"/>
            <a:r>
              <a:rPr lang="en-US" dirty="0" smtClean="0"/>
              <a:t>For example, in </a:t>
            </a:r>
            <a:r>
              <a:rPr lang="en-US" i="1" dirty="0" smtClean="0"/>
              <a:t>United States Parole Commission v. </a:t>
            </a:r>
            <a:r>
              <a:rPr lang="en-US" i="1" dirty="0" err="1" smtClean="0"/>
              <a:t>Geraghty</a:t>
            </a:r>
            <a:r>
              <a:rPr lang="en-US" dirty="0" smtClean="0"/>
              <a:t>, a prisoner who </a:t>
            </a:r>
            <a:r>
              <a:rPr lang="en-US" dirty="0"/>
              <a:t>was denied parole </a:t>
            </a:r>
            <a:r>
              <a:rPr lang="en-US" dirty="0" smtClean="0"/>
              <a:t>sought to </a:t>
            </a:r>
            <a:r>
              <a:rPr lang="en-US" dirty="0"/>
              <a:t>bring a class action </a:t>
            </a:r>
            <a:r>
              <a:rPr lang="en-US" dirty="0" smtClean="0"/>
              <a:t>suit. The </a:t>
            </a:r>
            <a:r>
              <a:rPr lang="en-US" dirty="0"/>
              <a:t>district court </a:t>
            </a:r>
            <a:r>
              <a:rPr lang="en-US" dirty="0" smtClean="0"/>
              <a:t>refused to </a:t>
            </a:r>
            <a:r>
              <a:rPr lang="en-US" dirty="0"/>
              <a:t>certify a class action, and the plaintiff appealed. While the appeal was pending</a:t>
            </a:r>
            <a:r>
              <a:rPr lang="en-US" dirty="0" smtClean="0"/>
              <a:t>, the </a:t>
            </a:r>
            <a:r>
              <a:rPr lang="en-US" dirty="0"/>
              <a:t>plaintiff was released from prison</a:t>
            </a:r>
            <a:r>
              <a:rPr lang="en-US" dirty="0" smtClean="0"/>
              <a:t>. Even </a:t>
            </a:r>
            <a:r>
              <a:rPr lang="en-US" dirty="0"/>
              <a:t>though a class action never was certified, the Court held that the </a:t>
            </a:r>
            <a:r>
              <a:rPr lang="en-US" dirty="0" smtClean="0"/>
              <a:t>case was </a:t>
            </a:r>
            <a:r>
              <a:rPr lang="en-US" dirty="0"/>
              <a:t>not </a:t>
            </a:r>
            <a:r>
              <a:rPr lang="en-US" dirty="0" smtClean="0"/>
              <a:t>moot because “an </a:t>
            </a:r>
            <a:r>
              <a:rPr lang="en-US" dirty="0"/>
              <a:t>action brought </a:t>
            </a:r>
            <a:r>
              <a:rPr lang="en-US" dirty="0" smtClean="0"/>
              <a:t>on behalf </a:t>
            </a:r>
            <a:r>
              <a:rPr lang="en-US" dirty="0"/>
              <a:t>of a class does not become moot upon expiration of the named </a:t>
            </a:r>
            <a:r>
              <a:rPr lang="en-US" dirty="0" smtClean="0"/>
              <a:t>plaintiff’s substantive </a:t>
            </a:r>
            <a:r>
              <a:rPr lang="en-US" dirty="0"/>
              <a:t>claim, even though class certification has been denied. The </a:t>
            </a:r>
            <a:r>
              <a:rPr lang="en-US" dirty="0" smtClean="0"/>
              <a:t>proposed representative </a:t>
            </a:r>
            <a:r>
              <a:rPr lang="en-US" dirty="0"/>
              <a:t>retains a ‘personal stake’ in obtaining class </a:t>
            </a:r>
            <a:r>
              <a:rPr lang="en-US" dirty="0" smtClean="0"/>
              <a:t>certification.” (CB 91)</a:t>
            </a:r>
          </a:p>
          <a:p>
            <a:endParaRPr lang="en-US" dirty="0"/>
          </a:p>
        </p:txBody>
      </p:sp>
    </p:spTree>
    <p:extLst>
      <p:ext uri="{BB962C8B-B14F-4D97-AF65-F5344CB8AC3E}">
        <p14:creationId xmlns:p14="http://schemas.microsoft.com/office/powerpoint/2010/main" xmlns="" val="3415620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Standing</a:t>
            </a:r>
            <a:endParaRPr lang="en-US" dirty="0"/>
          </a:p>
        </p:txBody>
      </p:sp>
      <p:sp>
        <p:nvSpPr>
          <p:cNvPr id="3" name="Content Placeholder 2"/>
          <p:cNvSpPr>
            <a:spLocks noGrp="1"/>
          </p:cNvSpPr>
          <p:nvPr>
            <p:ph idx="1"/>
          </p:nvPr>
        </p:nvSpPr>
        <p:spPr>
          <a:xfrm>
            <a:off x="457200" y="1417638"/>
            <a:ext cx="8229600" cy="4830762"/>
          </a:xfrm>
        </p:spPr>
        <p:txBody>
          <a:bodyPr>
            <a:normAutofit fontScale="70000" lnSpcReduction="20000"/>
          </a:bodyPr>
          <a:lstStyle/>
          <a:p>
            <a:r>
              <a:rPr lang="en-US" dirty="0" smtClean="0"/>
              <a:t>Standing is the determination of whether a specific person is the property party to bring a matter to the court.</a:t>
            </a:r>
          </a:p>
          <a:p>
            <a:r>
              <a:rPr lang="en-US" dirty="0" smtClean="0"/>
              <a:t>Three constitutional standing requirements: </a:t>
            </a:r>
          </a:p>
          <a:p>
            <a:pPr marL="914400" lvl="1" indent="-514350">
              <a:buFont typeface="+mj-lt"/>
              <a:buAutoNum type="arabicPeriod"/>
            </a:pPr>
            <a:r>
              <a:rPr lang="en-US" dirty="0" smtClean="0"/>
              <a:t>Injury - The plaintiff must allege that he or she has suffered or imminently will suffer an injury. </a:t>
            </a:r>
          </a:p>
          <a:p>
            <a:pPr marL="914400" lvl="1" indent="-514350">
              <a:buFont typeface="+mj-lt"/>
              <a:buAutoNum type="arabicPeriod"/>
            </a:pPr>
            <a:r>
              <a:rPr lang="en-US" dirty="0" smtClean="0"/>
              <a:t>Causation - The plaintiff must allege that the injury was caused by the defendant’s conduct. </a:t>
            </a:r>
          </a:p>
          <a:p>
            <a:pPr marL="914400" lvl="1" indent="-514350">
              <a:buFont typeface="+mj-lt"/>
              <a:buAutoNum type="arabicPeriod"/>
            </a:pPr>
            <a:r>
              <a:rPr lang="en-US" dirty="0" err="1" smtClean="0"/>
              <a:t>Redressability</a:t>
            </a:r>
            <a:r>
              <a:rPr lang="en-US" dirty="0" smtClean="0"/>
              <a:t> - The plaintiff must allege that a favorable federal court decision is likely to redress the injury. </a:t>
            </a:r>
          </a:p>
          <a:p>
            <a:pPr marL="514350" indent="-514350"/>
            <a:r>
              <a:rPr lang="en-US" dirty="0" smtClean="0"/>
              <a:t>Two standing requirements that could be overridden by Congress via statute: </a:t>
            </a:r>
          </a:p>
          <a:p>
            <a:pPr marL="914400" lvl="1" indent="-514350">
              <a:buFont typeface="+mj-lt"/>
              <a:buAutoNum type="arabicPeriod"/>
            </a:pPr>
            <a:r>
              <a:rPr lang="en-US" dirty="0" smtClean="0"/>
              <a:t>Prohibition Against Third Party Standing: A party generally may assert only his or her own rights and cannot raise the claims of third parties. </a:t>
            </a:r>
          </a:p>
          <a:p>
            <a:pPr marL="914400" lvl="1" indent="-514350">
              <a:buFont typeface="+mj-lt"/>
              <a:buAutoNum type="arabicPeriod"/>
            </a:pPr>
            <a:r>
              <a:rPr lang="en-US" dirty="0" smtClean="0"/>
              <a:t>Prohibition Against Generalized </a:t>
            </a:r>
            <a:r>
              <a:rPr lang="en-US" dirty="0"/>
              <a:t>G</a:t>
            </a:r>
            <a:r>
              <a:rPr lang="en-US" dirty="0" smtClean="0"/>
              <a:t>rievances: A plaintiff may not sue as a taxpayer who shares a grievance in common with other taxpayers</a:t>
            </a:r>
          </a:p>
        </p:txBody>
      </p:sp>
    </p:spTree>
    <p:extLst>
      <p:ext uri="{BB962C8B-B14F-4D97-AF65-F5344CB8AC3E}">
        <p14:creationId xmlns:p14="http://schemas.microsoft.com/office/powerpoint/2010/main" xmlns="" val="40043226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Political Question Doctrine</a:t>
            </a:r>
            <a:endParaRPr lang="en-US" dirty="0"/>
          </a:p>
        </p:txBody>
      </p:sp>
      <p:sp>
        <p:nvSpPr>
          <p:cNvPr id="3" name="Content Placeholder 2"/>
          <p:cNvSpPr>
            <a:spLocks noGrp="1"/>
          </p:cNvSpPr>
          <p:nvPr>
            <p:ph idx="1"/>
          </p:nvPr>
        </p:nvSpPr>
        <p:spPr>
          <a:xfrm>
            <a:off x="457200" y="1417638"/>
            <a:ext cx="8229600" cy="4983162"/>
          </a:xfrm>
        </p:spPr>
        <p:txBody>
          <a:bodyPr>
            <a:normAutofit fontScale="85000" lnSpcReduction="10000"/>
          </a:bodyPr>
          <a:lstStyle/>
          <a:p>
            <a:pPr marL="514350" indent="-457200"/>
            <a:r>
              <a:rPr lang="en-US" dirty="0" smtClean="0"/>
              <a:t>The political </a:t>
            </a:r>
            <a:r>
              <a:rPr lang="en-US" dirty="0"/>
              <a:t>q</a:t>
            </a:r>
            <a:r>
              <a:rPr lang="en-US" dirty="0" smtClean="0"/>
              <a:t>uestion doctrine says that some constitutional provisions are inappropriate </a:t>
            </a:r>
            <a:r>
              <a:rPr lang="en-US" dirty="0"/>
              <a:t>for judicial </a:t>
            </a:r>
            <a:r>
              <a:rPr lang="en-US" dirty="0" smtClean="0"/>
              <a:t>review</a:t>
            </a:r>
            <a:r>
              <a:rPr lang="en-US" dirty="0"/>
              <a:t> </a:t>
            </a:r>
            <a:r>
              <a:rPr lang="en-US" dirty="0" smtClean="0"/>
              <a:t>and must be  left to the political branches of government to interpret and enforce. </a:t>
            </a:r>
          </a:p>
          <a:p>
            <a:pPr marL="914400" lvl="1" indent="-457200"/>
            <a:r>
              <a:rPr lang="en-US" dirty="0"/>
              <a:t>Although there is an allegation that the Constitution has been violated, cases brought under these provisions are dismissed as non-justiciable political </a:t>
            </a:r>
            <a:r>
              <a:rPr lang="en-US" dirty="0" smtClean="0"/>
              <a:t>questions</a:t>
            </a:r>
          </a:p>
          <a:p>
            <a:pPr marL="914400" lvl="1" indent="-457200"/>
            <a:endParaRPr lang="en-US" sz="1200" dirty="0" smtClean="0"/>
          </a:p>
          <a:p>
            <a:pPr marL="514350" indent="-457200"/>
            <a:r>
              <a:rPr lang="en-US" dirty="0" smtClean="0"/>
              <a:t>There are two types of political questions: </a:t>
            </a:r>
          </a:p>
          <a:p>
            <a:pPr marL="971550" lvl="1" indent="-514350">
              <a:buFont typeface="+mj-lt"/>
              <a:buAutoNum type="arabicPeriod"/>
            </a:pPr>
            <a:r>
              <a:rPr lang="en-US" dirty="0" smtClean="0"/>
              <a:t>Those issues that are committed by the Constitution to another branch of government.</a:t>
            </a:r>
          </a:p>
          <a:p>
            <a:pPr marL="971550" lvl="1" indent="-514350">
              <a:buFont typeface="+mj-lt"/>
              <a:buAutoNum type="arabicPeriod"/>
            </a:pPr>
            <a:r>
              <a:rPr lang="en-US" dirty="0" smtClean="0"/>
              <a:t>Those issues that are inherently incapable of resolution and enforcement by the judicial process.</a:t>
            </a:r>
          </a:p>
          <a:p>
            <a:pPr marL="514350" indent="-457200"/>
            <a:endParaRPr lang="en-US" dirty="0" smtClean="0"/>
          </a:p>
        </p:txBody>
      </p:sp>
    </p:spTree>
    <p:extLst>
      <p:ext uri="{BB962C8B-B14F-4D97-AF65-F5344CB8AC3E}">
        <p14:creationId xmlns:p14="http://schemas.microsoft.com/office/powerpoint/2010/main" xmlns="" val="40043226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Baker v. </a:t>
            </a:r>
            <a:r>
              <a:rPr lang="en-US" dirty="0" err="1" smtClean="0"/>
              <a:t>Carr</a:t>
            </a:r>
            <a:r>
              <a:rPr lang="en-US" dirty="0" smtClean="0"/>
              <a:t> (1962)</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Background </a:t>
            </a:r>
          </a:p>
          <a:p>
            <a:r>
              <a:rPr lang="en-US" dirty="0" smtClean="0"/>
              <a:t>Baker filed suit against the Secretary of State of Tennessee alleging that the legislature </a:t>
            </a:r>
            <a:r>
              <a:rPr lang="en-US" dirty="0"/>
              <a:t>had not redrawn its legislative districts since 1901, in violation of the </a:t>
            </a:r>
            <a:r>
              <a:rPr lang="en-US" dirty="0" smtClean="0"/>
              <a:t>Tennessee State Constitution </a:t>
            </a:r>
            <a:r>
              <a:rPr lang="en-US" dirty="0"/>
              <a:t>which required redistricting according to the federal census every 10 years. </a:t>
            </a:r>
            <a:endParaRPr lang="en-US" dirty="0" smtClean="0"/>
          </a:p>
          <a:p>
            <a:r>
              <a:rPr lang="en-US" dirty="0" smtClean="0"/>
              <a:t>Baker, </a:t>
            </a:r>
            <a:r>
              <a:rPr lang="en-US" dirty="0"/>
              <a:t>who lived in an urban part of the state, asserted that </a:t>
            </a:r>
            <a:r>
              <a:rPr lang="en-US" dirty="0" smtClean="0"/>
              <a:t>the changing </a:t>
            </a:r>
            <a:r>
              <a:rPr lang="en-US" dirty="0"/>
              <a:t>demographics of the state had </a:t>
            </a:r>
            <a:r>
              <a:rPr lang="en-US" dirty="0" smtClean="0"/>
              <a:t>shifted </a:t>
            </a:r>
            <a:r>
              <a:rPr lang="en-US" dirty="0"/>
              <a:t>a greater proportion of the population to the cities, thereby diluting his vote in violation of the Equal Protection Clause of the Fourteenth Amendment.</a:t>
            </a:r>
          </a:p>
        </p:txBody>
      </p:sp>
    </p:spTree>
    <p:extLst>
      <p:ext uri="{BB962C8B-B14F-4D97-AF65-F5344CB8AC3E}">
        <p14:creationId xmlns:p14="http://schemas.microsoft.com/office/powerpoint/2010/main" xmlns="" val="11726197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Baker v. </a:t>
            </a:r>
            <a:r>
              <a:rPr lang="en-US" dirty="0" err="1"/>
              <a:t>Carr</a:t>
            </a:r>
            <a:endParaRPr lang="en-US" dirty="0"/>
          </a:p>
        </p:txBody>
      </p:sp>
      <p:sp>
        <p:nvSpPr>
          <p:cNvPr id="3" name="Content Placeholder 2"/>
          <p:cNvSpPr>
            <a:spLocks noGrp="1"/>
          </p:cNvSpPr>
          <p:nvPr>
            <p:ph idx="1"/>
          </p:nvPr>
        </p:nvSpPr>
        <p:spPr>
          <a:xfrm>
            <a:off x="457200" y="1295400"/>
            <a:ext cx="8229600" cy="4648201"/>
          </a:xfrm>
        </p:spPr>
        <p:txBody>
          <a:bodyPr>
            <a:normAutofit fontScale="62500" lnSpcReduction="20000"/>
          </a:bodyPr>
          <a:lstStyle/>
          <a:p>
            <a:pPr marL="0" indent="0">
              <a:buNone/>
            </a:pPr>
            <a:r>
              <a:rPr lang="en-US" dirty="0"/>
              <a:t>Issue: Do federal courts have jurisdiction to hear a constitutional challenge to a legislative </a:t>
            </a:r>
            <a:r>
              <a:rPr lang="en-US" dirty="0" smtClean="0"/>
              <a:t>apportionment or is the issue </a:t>
            </a:r>
            <a:r>
              <a:rPr lang="en-US" dirty="0"/>
              <a:t>of redistricting </a:t>
            </a:r>
            <a:r>
              <a:rPr lang="en-US" dirty="0" smtClean="0"/>
              <a:t>a </a:t>
            </a:r>
            <a:r>
              <a:rPr lang="en-US" dirty="0"/>
              <a:t>political </a:t>
            </a:r>
            <a:r>
              <a:rPr lang="en-US" dirty="0" smtClean="0"/>
              <a:t>question? </a:t>
            </a:r>
          </a:p>
          <a:p>
            <a:r>
              <a:rPr lang="en-US" dirty="0"/>
              <a:t>The factors to be </a:t>
            </a:r>
            <a:r>
              <a:rPr lang="en-US" dirty="0" smtClean="0"/>
              <a:t>considered in determining </a:t>
            </a:r>
            <a:r>
              <a:rPr lang="en-US" dirty="0"/>
              <a:t>whether a case presents a political question </a:t>
            </a:r>
            <a:r>
              <a:rPr lang="en-US" dirty="0" smtClean="0"/>
              <a:t>are (the Baker Criteria):</a:t>
            </a:r>
          </a:p>
          <a:p>
            <a:pPr lvl="1"/>
            <a:r>
              <a:rPr lang="en-US" dirty="0" smtClean="0"/>
              <a:t>Whether there is a textually demonstrable constitutional  commitment to </a:t>
            </a:r>
            <a:r>
              <a:rPr lang="en-US" dirty="0"/>
              <a:t>coordinate </a:t>
            </a:r>
            <a:r>
              <a:rPr lang="en-US" dirty="0" smtClean="0"/>
              <a:t>a political department regarding the issue (such as foreign </a:t>
            </a:r>
            <a:r>
              <a:rPr lang="en-US" dirty="0"/>
              <a:t>affairs or executive war powers</a:t>
            </a:r>
            <a:r>
              <a:rPr lang="en-US" dirty="0" smtClean="0"/>
              <a:t>).</a:t>
            </a:r>
            <a:endParaRPr lang="en-US" dirty="0"/>
          </a:p>
          <a:p>
            <a:pPr lvl="1"/>
            <a:r>
              <a:rPr lang="en-US" dirty="0" smtClean="0"/>
              <a:t>Whether the case can be decided without </a:t>
            </a:r>
            <a:r>
              <a:rPr lang="en-US" dirty="0"/>
              <a:t>an initial policy determination </a:t>
            </a:r>
            <a:r>
              <a:rPr lang="en-US" dirty="0" smtClean="0"/>
              <a:t>of a kind that is clearly not for judicial discretion.</a:t>
            </a:r>
          </a:p>
          <a:p>
            <a:pPr lvl="1"/>
            <a:r>
              <a:rPr lang="en-US" dirty="0" smtClean="0"/>
              <a:t>Whether the court can undertake independent resolution without expressing lack of the respect for the doctrine of separation of powers.</a:t>
            </a:r>
          </a:p>
          <a:p>
            <a:pPr lvl="1"/>
            <a:r>
              <a:rPr lang="en-US" dirty="0" smtClean="0"/>
              <a:t>Whether </a:t>
            </a:r>
            <a:r>
              <a:rPr lang="en-US" dirty="0"/>
              <a:t>there are judicially discoverable and manageable standards for resolving the issue</a:t>
            </a:r>
            <a:r>
              <a:rPr lang="en-US" dirty="0" smtClean="0"/>
              <a:t>.</a:t>
            </a:r>
            <a:endParaRPr lang="en-US" dirty="0"/>
          </a:p>
          <a:p>
            <a:pPr lvl="1"/>
            <a:r>
              <a:rPr lang="en-US" dirty="0" smtClean="0"/>
              <a:t>Whether there is an </a:t>
            </a:r>
            <a:r>
              <a:rPr lang="en-US" dirty="0"/>
              <a:t>unusual need for unquestioning adherence to a political decision </a:t>
            </a:r>
            <a:r>
              <a:rPr lang="en-US" dirty="0" smtClean="0"/>
              <a:t>that has already been made.</a:t>
            </a:r>
            <a:endParaRPr lang="en-US" dirty="0"/>
          </a:p>
          <a:p>
            <a:pPr lvl="1"/>
            <a:r>
              <a:rPr lang="en-US" dirty="0" smtClean="0"/>
              <a:t>Whether </a:t>
            </a:r>
            <a:r>
              <a:rPr lang="en-US" dirty="0"/>
              <a:t>attempting to resolve the </a:t>
            </a:r>
            <a:r>
              <a:rPr lang="en-US" dirty="0" smtClean="0"/>
              <a:t>matter would </a:t>
            </a:r>
            <a:r>
              <a:rPr lang="en-US" dirty="0"/>
              <a:t>create the possibility of embarrassment from </a:t>
            </a:r>
            <a:r>
              <a:rPr lang="en-US" dirty="0" smtClean="0"/>
              <a:t>different </a:t>
            </a:r>
            <a:r>
              <a:rPr lang="en-US" dirty="0"/>
              <a:t>pronouncements by various departments on one </a:t>
            </a:r>
            <a:r>
              <a:rPr lang="en-US" dirty="0" smtClean="0"/>
              <a:t>question.</a:t>
            </a:r>
            <a:endParaRPr lang="en-US" dirty="0"/>
          </a:p>
          <a:p>
            <a:pPr marL="0" indent="0">
              <a:buNone/>
            </a:pPr>
            <a:endParaRPr lang="en-US" dirty="0"/>
          </a:p>
        </p:txBody>
      </p:sp>
    </p:spTree>
    <p:extLst>
      <p:ext uri="{BB962C8B-B14F-4D97-AF65-F5344CB8AC3E}">
        <p14:creationId xmlns:p14="http://schemas.microsoft.com/office/powerpoint/2010/main" xmlns="" val="33625879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Baker v. </a:t>
            </a:r>
            <a:r>
              <a:rPr lang="en-US" dirty="0" err="1"/>
              <a:t>Carr</a:t>
            </a:r>
            <a:endParaRPr lang="en-US" dirty="0"/>
          </a:p>
        </p:txBody>
      </p:sp>
      <p:sp>
        <p:nvSpPr>
          <p:cNvPr id="3" name="Content Placeholder 2"/>
          <p:cNvSpPr>
            <a:spLocks noGrp="1"/>
          </p:cNvSpPr>
          <p:nvPr>
            <p:ph idx="1"/>
          </p:nvPr>
        </p:nvSpPr>
        <p:spPr>
          <a:xfrm>
            <a:off x="457200" y="1600200"/>
            <a:ext cx="8229600" cy="4800600"/>
          </a:xfrm>
        </p:spPr>
        <p:txBody>
          <a:bodyPr>
            <a:normAutofit fontScale="70000" lnSpcReduction="20000"/>
          </a:bodyPr>
          <a:lstStyle/>
          <a:p>
            <a:pPr marL="0" indent="0">
              <a:buNone/>
            </a:pPr>
            <a:r>
              <a:rPr lang="en-US" dirty="0" smtClean="0"/>
              <a:t>Holding</a:t>
            </a:r>
            <a:r>
              <a:rPr lang="en-US" dirty="0"/>
              <a:t>: A challenge to the reapportionment is not a political </a:t>
            </a:r>
            <a:r>
              <a:rPr lang="en-US" dirty="0" smtClean="0"/>
              <a:t>question because it </a:t>
            </a:r>
            <a:r>
              <a:rPr lang="en-US" dirty="0"/>
              <a:t>relates to the state’s carrying out of rules in the Constitution</a:t>
            </a:r>
            <a:r>
              <a:rPr lang="en-US" dirty="0" smtClean="0"/>
              <a:t>.</a:t>
            </a:r>
          </a:p>
          <a:p>
            <a:r>
              <a:rPr lang="en-US" dirty="0" smtClean="0"/>
              <a:t>An apportionment challenge that is based on </a:t>
            </a:r>
            <a:r>
              <a:rPr lang="en-US" dirty="0"/>
              <a:t>the Guaranty Clause </a:t>
            </a:r>
            <a:r>
              <a:rPr lang="en-US" dirty="0" smtClean="0"/>
              <a:t>is </a:t>
            </a:r>
            <a:r>
              <a:rPr lang="en-US" dirty="0" err="1" smtClean="0"/>
              <a:t>nonjusticiable</a:t>
            </a:r>
            <a:r>
              <a:rPr lang="en-US" dirty="0" smtClean="0"/>
              <a:t> because </a:t>
            </a:r>
            <a:r>
              <a:rPr lang="en-US" dirty="0"/>
              <a:t>they address issues solely directed to the political branches of the government by the Constitution. </a:t>
            </a:r>
            <a:r>
              <a:rPr lang="en-US" dirty="0" smtClean="0"/>
              <a:t> </a:t>
            </a:r>
          </a:p>
          <a:p>
            <a:pPr lvl="1"/>
            <a:r>
              <a:rPr lang="en-US" dirty="0"/>
              <a:t>When a question is entangled with any of the other two branches of the government, it is seen as a political question and the Court will not answer it without more clarification from the other </a:t>
            </a:r>
            <a:r>
              <a:rPr lang="en-US" dirty="0" smtClean="0"/>
              <a:t>branches</a:t>
            </a:r>
            <a:r>
              <a:rPr lang="en-US" dirty="0"/>
              <a:t>.</a:t>
            </a:r>
            <a:endParaRPr lang="en-US" dirty="0" smtClean="0"/>
          </a:p>
          <a:p>
            <a:r>
              <a:rPr lang="en-US" dirty="0" smtClean="0"/>
              <a:t>However, in this case, Baker is claiming that he is being denied equal </a:t>
            </a:r>
            <a:r>
              <a:rPr lang="en-US" dirty="0"/>
              <a:t>protection of the laws by being underrepresented in the state legislature. </a:t>
            </a:r>
            <a:r>
              <a:rPr lang="en-US" dirty="0" smtClean="0"/>
              <a:t>The equal protection challenge is separable from a political question, and is therefore justiciable.</a:t>
            </a:r>
          </a:p>
          <a:p>
            <a:pPr lvl="1"/>
            <a:r>
              <a:rPr lang="en-US" dirty="0" smtClean="0"/>
              <a:t>Judicial </a:t>
            </a:r>
            <a:r>
              <a:rPr lang="en-US" dirty="0"/>
              <a:t>standards under the Equal Protection Clause </a:t>
            </a:r>
            <a:r>
              <a:rPr lang="en-US" dirty="0" smtClean="0"/>
              <a:t>are </a:t>
            </a:r>
            <a:r>
              <a:rPr lang="en-US" dirty="0"/>
              <a:t>well developed and familiar, and </a:t>
            </a:r>
            <a:r>
              <a:rPr lang="en-US" dirty="0" smtClean="0"/>
              <a:t>have </a:t>
            </a:r>
            <a:r>
              <a:rPr lang="en-US" dirty="0"/>
              <a:t>been open to courts since the enactment of the Fourteenth </a:t>
            </a:r>
            <a:r>
              <a:rPr lang="en-US" dirty="0" smtClean="0"/>
              <a:t>Amendment.</a:t>
            </a:r>
          </a:p>
          <a:p>
            <a:endParaRPr lang="en-US" dirty="0"/>
          </a:p>
        </p:txBody>
      </p:sp>
    </p:spTree>
    <p:extLst>
      <p:ext uri="{BB962C8B-B14F-4D97-AF65-F5344CB8AC3E}">
        <p14:creationId xmlns:p14="http://schemas.microsoft.com/office/powerpoint/2010/main" xmlns="" val="38347751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Applying the Baker Criteria</a:t>
            </a:r>
            <a:endParaRPr lang="en-US" dirty="0"/>
          </a:p>
        </p:txBody>
      </p:sp>
      <p:sp>
        <p:nvSpPr>
          <p:cNvPr id="3" name="Content Placeholder 2"/>
          <p:cNvSpPr>
            <a:spLocks noGrp="1"/>
          </p:cNvSpPr>
          <p:nvPr>
            <p:ph idx="1"/>
          </p:nvPr>
        </p:nvSpPr>
        <p:spPr>
          <a:xfrm>
            <a:off x="457200" y="1600200"/>
            <a:ext cx="8229600" cy="4800600"/>
          </a:xfrm>
        </p:spPr>
        <p:txBody>
          <a:bodyPr>
            <a:normAutofit fontScale="85000" lnSpcReduction="10000"/>
          </a:bodyPr>
          <a:lstStyle/>
          <a:p>
            <a:r>
              <a:rPr lang="en-US" dirty="0" smtClean="0"/>
              <a:t>The Baker Criteria are difficult to apply and generally considered to be confusing and unsatisfactory. </a:t>
            </a:r>
          </a:p>
          <a:p>
            <a:r>
              <a:rPr lang="en-US" dirty="0" smtClean="0"/>
              <a:t>The best way to understand the political question doctrine is to know the specific areas in which the Court has applied it: </a:t>
            </a:r>
          </a:p>
          <a:p>
            <a:pPr marL="971550" lvl="1" indent="-514350">
              <a:buFont typeface="+mj-lt"/>
              <a:buAutoNum type="arabicPeriod"/>
            </a:pPr>
            <a:r>
              <a:rPr lang="en-US" dirty="0"/>
              <a:t>T</a:t>
            </a:r>
            <a:r>
              <a:rPr lang="en-US" dirty="0" smtClean="0"/>
              <a:t>he </a:t>
            </a:r>
            <a:r>
              <a:rPr lang="en-US" dirty="0"/>
              <a:t>electoral </a:t>
            </a:r>
            <a:r>
              <a:rPr lang="en-US" dirty="0" smtClean="0"/>
              <a:t>process</a:t>
            </a:r>
          </a:p>
          <a:p>
            <a:pPr marL="971550" lvl="1" indent="-514350">
              <a:buFont typeface="+mj-lt"/>
              <a:buAutoNum type="arabicPeriod"/>
            </a:pPr>
            <a:r>
              <a:rPr lang="en-US" dirty="0" smtClean="0"/>
              <a:t>Foreign affairs</a:t>
            </a:r>
          </a:p>
          <a:p>
            <a:pPr marL="971550" lvl="1" indent="-514350">
              <a:buFont typeface="+mj-lt"/>
              <a:buAutoNum type="arabicPeriod"/>
            </a:pPr>
            <a:r>
              <a:rPr lang="en-US" dirty="0" smtClean="0"/>
              <a:t>Congress’s ability </a:t>
            </a:r>
            <a:r>
              <a:rPr lang="en-US" dirty="0"/>
              <a:t>to regulate its internal </a:t>
            </a:r>
            <a:r>
              <a:rPr lang="en-US" dirty="0" smtClean="0"/>
              <a:t>processes</a:t>
            </a:r>
          </a:p>
          <a:p>
            <a:pPr marL="971550" lvl="1" indent="-514350">
              <a:buFont typeface="+mj-lt"/>
              <a:buAutoNum type="arabicPeriod"/>
            </a:pPr>
            <a:r>
              <a:rPr lang="en-US" dirty="0"/>
              <a:t>T</a:t>
            </a:r>
            <a:r>
              <a:rPr lang="en-US" dirty="0" smtClean="0"/>
              <a:t>he </a:t>
            </a:r>
            <a:r>
              <a:rPr lang="en-US" dirty="0"/>
              <a:t>process for ratifying </a:t>
            </a:r>
            <a:r>
              <a:rPr lang="en-US" dirty="0" smtClean="0"/>
              <a:t>constitutional amendments</a:t>
            </a:r>
          </a:p>
          <a:p>
            <a:pPr marL="971550" lvl="1" indent="-514350">
              <a:buFont typeface="+mj-lt"/>
              <a:buAutoNum type="arabicPeriod"/>
            </a:pPr>
            <a:r>
              <a:rPr lang="en-US" dirty="0"/>
              <a:t>I</a:t>
            </a:r>
            <a:r>
              <a:rPr lang="en-US" dirty="0" smtClean="0"/>
              <a:t>nstances </a:t>
            </a:r>
            <a:r>
              <a:rPr lang="en-US" dirty="0"/>
              <a:t>where the federal court cannot shape effective </a:t>
            </a:r>
            <a:r>
              <a:rPr lang="en-US" dirty="0" smtClean="0"/>
              <a:t>equitable relief</a:t>
            </a:r>
          </a:p>
          <a:p>
            <a:pPr marL="971550" lvl="1" indent="-514350">
              <a:buFont typeface="+mj-lt"/>
              <a:buAutoNum type="arabicPeriod"/>
            </a:pPr>
            <a:r>
              <a:rPr lang="en-US" dirty="0" smtClean="0"/>
              <a:t>The </a:t>
            </a:r>
            <a:r>
              <a:rPr lang="en-US" dirty="0"/>
              <a:t>impeachment </a:t>
            </a:r>
            <a:r>
              <a:rPr lang="en-US" dirty="0" smtClean="0"/>
              <a:t>process</a:t>
            </a:r>
            <a:endParaRPr lang="en-US" dirty="0"/>
          </a:p>
        </p:txBody>
      </p:sp>
    </p:spTree>
    <p:extLst>
      <p:ext uri="{BB962C8B-B14F-4D97-AF65-F5344CB8AC3E}">
        <p14:creationId xmlns:p14="http://schemas.microsoft.com/office/powerpoint/2010/main" xmlns="" val="626136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Allen v. Wright </a:t>
            </a:r>
            <a:r>
              <a:rPr lang="en-US" dirty="0" smtClean="0"/>
              <a:t>(1984)</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Background</a:t>
            </a:r>
          </a:p>
          <a:p>
            <a:r>
              <a:rPr lang="en-US" dirty="0" smtClean="0"/>
              <a:t>Parents </a:t>
            </a:r>
            <a:r>
              <a:rPr lang="en-US" dirty="0"/>
              <a:t>of black public school children sued the IRS, alleging that by not denying tax-exempt status to racially discriminatory private schools, the IRS was harming their </a:t>
            </a:r>
            <a:r>
              <a:rPr lang="en-US" dirty="0" smtClean="0"/>
              <a:t>children in two ways: </a:t>
            </a:r>
          </a:p>
          <a:p>
            <a:pPr marL="0" indent="0">
              <a:buNone/>
            </a:pPr>
            <a:endParaRPr lang="en-US" sz="1200" dirty="0" smtClean="0"/>
          </a:p>
          <a:p>
            <a:pPr marL="914400" lvl="1" indent="-514350">
              <a:buFont typeface="+mj-lt"/>
              <a:buAutoNum type="arabicPeriod"/>
            </a:pPr>
            <a:r>
              <a:rPr lang="en-US" dirty="0"/>
              <a:t>T</a:t>
            </a:r>
            <a:r>
              <a:rPr lang="en-US" dirty="0" smtClean="0"/>
              <a:t>hey </a:t>
            </a:r>
            <a:r>
              <a:rPr lang="en-US" dirty="0"/>
              <a:t>and their </a:t>
            </a:r>
            <a:r>
              <a:rPr lang="en-US" dirty="0" smtClean="0"/>
              <a:t>children were </a:t>
            </a:r>
            <a:r>
              <a:rPr lang="en-US" dirty="0"/>
              <a:t>stigmatized by government financial aid to schools that </a:t>
            </a:r>
            <a:r>
              <a:rPr lang="en-US" dirty="0" smtClean="0"/>
              <a:t>discriminate. </a:t>
            </a:r>
          </a:p>
          <a:p>
            <a:pPr marL="914400" lvl="1" indent="-514350">
              <a:buFont typeface="+mj-lt"/>
              <a:buAutoNum type="arabicPeriod"/>
            </a:pPr>
            <a:r>
              <a:rPr lang="en-US" dirty="0"/>
              <a:t>T</a:t>
            </a:r>
            <a:r>
              <a:rPr lang="en-US" dirty="0" smtClean="0"/>
              <a:t>heir </a:t>
            </a:r>
            <a:r>
              <a:rPr lang="en-US" dirty="0"/>
              <a:t>children’s chances to receive </a:t>
            </a:r>
            <a:r>
              <a:rPr lang="en-US" dirty="0" smtClean="0"/>
              <a:t>an integrated </a:t>
            </a:r>
            <a:r>
              <a:rPr lang="en-US" dirty="0"/>
              <a:t>education were diminished by the </a:t>
            </a:r>
            <a:r>
              <a:rPr lang="en-US" dirty="0" smtClean="0"/>
              <a:t>continued tax </a:t>
            </a:r>
            <a:r>
              <a:rPr lang="en-US" dirty="0"/>
              <a:t>breaks to </a:t>
            </a:r>
            <a:r>
              <a:rPr lang="en-US" dirty="0" smtClean="0"/>
              <a:t>discriminatory schools.</a:t>
            </a:r>
          </a:p>
        </p:txBody>
      </p:sp>
    </p:spTree>
    <p:extLst>
      <p:ext uri="{BB962C8B-B14F-4D97-AF65-F5344CB8AC3E}">
        <p14:creationId xmlns:p14="http://schemas.microsoft.com/office/powerpoint/2010/main" xmlns="" val="331918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Allen v. Wright </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Issue: Do either of these </a:t>
            </a:r>
            <a:r>
              <a:rPr lang="en-US" dirty="0"/>
              <a:t>two harms </a:t>
            </a:r>
            <a:r>
              <a:rPr lang="en-US" dirty="0" smtClean="0"/>
              <a:t>fulfill </a:t>
            </a:r>
            <a:r>
              <a:rPr lang="en-US" dirty="0"/>
              <a:t>the constitutional requirement of standing</a:t>
            </a:r>
            <a:r>
              <a:rPr lang="en-US" dirty="0" smtClean="0"/>
              <a:t>?</a:t>
            </a:r>
          </a:p>
          <a:p>
            <a:pPr marL="457200" indent="-457200"/>
            <a:r>
              <a:rPr lang="en-US" dirty="0" smtClean="0"/>
              <a:t>In a standing inquiry, the court will consider questions such as: </a:t>
            </a:r>
          </a:p>
          <a:p>
            <a:pPr marL="857250" lvl="1" indent="-457200"/>
            <a:r>
              <a:rPr lang="en-US" dirty="0" smtClean="0"/>
              <a:t>Is the </a:t>
            </a:r>
            <a:r>
              <a:rPr lang="en-US" b="1" dirty="0" smtClean="0"/>
              <a:t>injury</a:t>
            </a:r>
            <a:r>
              <a:rPr lang="en-US" dirty="0" smtClean="0"/>
              <a:t> too abstract to be judicially cognizable? </a:t>
            </a:r>
          </a:p>
          <a:p>
            <a:pPr marL="1257300" lvl="2" indent="-457200">
              <a:buFont typeface="Courier New" panose="02070309020205020404" pitchFamily="49" charset="0"/>
              <a:buChar char="o"/>
            </a:pPr>
            <a:r>
              <a:rPr lang="en-US" dirty="0" smtClean="0"/>
              <a:t>“The injury alleged must be, for example, distinct and palpable, and not abstract or conjectural, or hypothetical.” (CB 48)</a:t>
            </a:r>
          </a:p>
          <a:p>
            <a:pPr marL="857250" lvl="1" indent="-457200"/>
            <a:r>
              <a:rPr lang="en-US" dirty="0" smtClean="0"/>
              <a:t>Is the line of </a:t>
            </a:r>
            <a:r>
              <a:rPr lang="en-US" b="1" dirty="0" smtClean="0"/>
              <a:t>causation</a:t>
            </a:r>
            <a:r>
              <a:rPr lang="en-US" dirty="0" smtClean="0"/>
              <a:t> between an illegal conduct and injury too weak?</a:t>
            </a:r>
          </a:p>
          <a:p>
            <a:pPr marL="857250" lvl="1" indent="-457200"/>
            <a:r>
              <a:rPr lang="en-US" dirty="0" smtClean="0"/>
              <a:t>Is the prospect of obtaining </a:t>
            </a:r>
            <a:r>
              <a:rPr lang="en-US" b="1" dirty="0" smtClean="0"/>
              <a:t>redress</a:t>
            </a:r>
            <a:r>
              <a:rPr lang="en-US" dirty="0" smtClean="0"/>
              <a:t> from the injury as a result of a favorable ruling too speculative?</a:t>
            </a:r>
          </a:p>
          <a:p>
            <a:pPr marL="457200" indent="-457200"/>
            <a:r>
              <a:rPr lang="en-US" dirty="0" smtClean="0"/>
              <a:t>If </a:t>
            </a:r>
            <a:r>
              <a:rPr lang="en-US" dirty="0"/>
              <a:t>any one of the requirements is not met, that is dispositive and the court does not proceed to the other requirements.</a:t>
            </a:r>
          </a:p>
          <a:p>
            <a:pPr marL="857250" lvl="1" indent="-457200"/>
            <a:endParaRPr lang="en-US" dirty="0" smtClean="0"/>
          </a:p>
          <a:p>
            <a:pPr marL="400050" lvl="1" indent="0">
              <a:buNone/>
            </a:pPr>
            <a:endParaRPr lang="en-US" dirty="0" smtClean="0"/>
          </a:p>
          <a:p>
            <a:pPr marL="857250" lvl="1" indent="-457200">
              <a:buFont typeface="Arial" panose="020B0604020202020204" pitchFamily="34" charset="0"/>
              <a:buChar char="•"/>
            </a:pPr>
            <a:endParaRPr lang="en-US" dirty="0"/>
          </a:p>
        </p:txBody>
      </p:sp>
    </p:spTree>
    <p:extLst>
      <p:ext uri="{BB962C8B-B14F-4D97-AF65-F5344CB8AC3E}">
        <p14:creationId xmlns:p14="http://schemas.microsoft.com/office/powerpoint/2010/main" xmlns="" val="284944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Allen v. Wright </a:t>
            </a:r>
          </a:p>
        </p:txBody>
      </p:sp>
      <p:sp>
        <p:nvSpPr>
          <p:cNvPr id="3" name="Content Placeholder 2"/>
          <p:cNvSpPr>
            <a:spLocks noGrp="1"/>
          </p:cNvSpPr>
          <p:nvPr>
            <p:ph idx="1"/>
          </p:nvPr>
        </p:nvSpPr>
        <p:spPr/>
        <p:txBody>
          <a:bodyPr>
            <a:normAutofit fontScale="62500" lnSpcReduction="20000"/>
          </a:bodyPr>
          <a:lstStyle/>
          <a:p>
            <a:pPr marL="0" indent="0">
              <a:buNone/>
            </a:pPr>
            <a:r>
              <a:rPr lang="en-US" dirty="0" smtClean="0"/>
              <a:t>Holding</a:t>
            </a:r>
            <a:r>
              <a:rPr lang="en-US" dirty="0"/>
              <a:t>:  </a:t>
            </a:r>
            <a:r>
              <a:rPr lang="en-US" dirty="0" smtClean="0"/>
              <a:t>The claims brought by the plaintiffs do not meet the requirements of standing – the first alleged harm fails the injury requirement, and the second fails the causation requirement.</a:t>
            </a:r>
          </a:p>
          <a:p>
            <a:r>
              <a:rPr lang="en-US" dirty="0" smtClean="0"/>
              <a:t>As to the first alleged harm, the court held that this </a:t>
            </a:r>
            <a:r>
              <a:rPr lang="en-US" dirty="0"/>
              <a:t>injury was too abstract to </a:t>
            </a:r>
            <a:r>
              <a:rPr lang="en-US" dirty="0" smtClean="0"/>
              <a:t>confer standing</a:t>
            </a:r>
            <a:r>
              <a:rPr lang="en-US" dirty="0"/>
              <a:t>.</a:t>
            </a:r>
            <a:r>
              <a:rPr lang="en-US" dirty="0" smtClean="0"/>
              <a:t> </a:t>
            </a:r>
          </a:p>
          <a:p>
            <a:pPr lvl="1"/>
            <a:r>
              <a:rPr lang="en-US" dirty="0" smtClean="0"/>
              <a:t>“An asserted right to have the Government act in accordance with law is not sufficient to confer jurisdiction on a federal court.”</a:t>
            </a:r>
          </a:p>
          <a:p>
            <a:pPr lvl="1"/>
            <a:r>
              <a:rPr lang="en-US" dirty="0" smtClean="0"/>
              <a:t>“Neither do they have standing to litigate their claims based on the stigmatizing injury often cause by racial discrimination . . . such injury accords a basis for standing only to those persons who are personally denied equal treatment.” (CB 49)</a:t>
            </a:r>
          </a:p>
          <a:p>
            <a:r>
              <a:rPr lang="en-US" dirty="0" smtClean="0"/>
              <a:t>The second claim adequately stated an injury, but “cannot support standing because the injury alleged is not fairly traceable to the Government conduct respondents challenge as unlawful. . . . From the perspective of the IRS, the injury to respondents is highly indirect and results from the independent action of some third party not before the court.” (CB 50)</a:t>
            </a:r>
          </a:p>
          <a:p>
            <a:pPr marL="857250" lvl="1" indent="-457200">
              <a:buFont typeface="Arial" panose="020B0604020202020204" pitchFamily="34" charset="0"/>
              <a:buChar char="•"/>
            </a:pPr>
            <a:endParaRPr lang="en-US" dirty="0"/>
          </a:p>
        </p:txBody>
      </p:sp>
    </p:spTree>
    <p:extLst>
      <p:ext uri="{BB962C8B-B14F-4D97-AF65-F5344CB8AC3E}">
        <p14:creationId xmlns:p14="http://schemas.microsoft.com/office/powerpoint/2010/main" xmlns="" val="33797798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Generalized Grievances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prohibition against generalized grievances prevents individuals from suing if their only injury is as a citizen or a taxpayer concerned with having the government follow the law. </a:t>
            </a:r>
          </a:p>
          <a:p>
            <a:endParaRPr lang="en-US" sz="1200" dirty="0" smtClean="0"/>
          </a:p>
          <a:p>
            <a:r>
              <a:rPr lang="en-US" dirty="0" smtClean="0"/>
              <a:t>The Supreme Court has said that this principle prevents standing “where the asserted harm is a generalized grievance shared in a substantially equal measure by all or a large class or citizens.” (CB 72).</a:t>
            </a:r>
          </a:p>
          <a:p>
            <a:pPr lvl="1"/>
            <a:r>
              <a:rPr lang="en-US" dirty="0" smtClean="0"/>
              <a:t>However, it is not a generalized grievance if a person claims that they have been denied a constitutional right, even if even </a:t>
            </a:r>
            <a:r>
              <a:rPr lang="en-US" dirty="0"/>
              <a:t>if everyone else in society has suffered the same harm. </a:t>
            </a:r>
            <a:endParaRPr lang="en-US" dirty="0" smtClean="0"/>
          </a:p>
        </p:txBody>
      </p:sp>
    </p:spTree>
    <p:extLst>
      <p:ext uri="{BB962C8B-B14F-4D97-AF65-F5344CB8AC3E}">
        <p14:creationId xmlns:p14="http://schemas.microsoft.com/office/powerpoint/2010/main" xmlns="" val="2468921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United States v. Richardson </a:t>
            </a:r>
            <a:r>
              <a:rPr lang="en-US" dirty="0" smtClean="0"/>
              <a:t>(1974)</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Background: </a:t>
            </a:r>
          </a:p>
          <a:p>
            <a:r>
              <a:rPr lang="en-US" dirty="0" smtClean="0"/>
              <a:t>Richardson was a taxpayer who attempted </a:t>
            </a:r>
            <a:r>
              <a:rPr lang="en-US" dirty="0"/>
              <a:t>to obtain information from </a:t>
            </a:r>
            <a:r>
              <a:rPr lang="en-US" dirty="0" smtClean="0"/>
              <a:t>the </a:t>
            </a:r>
            <a:r>
              <a:rPr lang="en-US" dirty="0"/>
              <a:t>Government regarding detailed expenditures of the Central Intelligence Agency (CIA</a:t>
            </a:r>
            <a:r>
              <a:rPr lang="en-US" dirty="0" smtClean="0"/>
              <a:t>).</a:t>
            </a:r>
          </a:p>
          <a:p>
            <a:r>
              <a:rPr lang="en-US" dirty="0" smtClean="0"/>
              <a:t>Richardson brought a suit asserting that </a:t>
            </a:r>
            <a:r>
              <a:rPr lang="en-US" dirty="0"/>
              <a:t>the Central Intelligence Agency Act </a:t>
            </a:r>
            <a:r>
              <a:rPr lang="en-US" dirty="0" smtClean="0"/>
              <a:t>was </a:t>
            </a:r>
            <a:r>
              <a:rPr lang="en-US" dirty="0"/>
              <a:t>unconstitutional because </a:t>
            </a:r>
            <a:r>
              <a:rPr lang="en-US" dirty="0" smtClean="0"/>
              <a:t>it violated </a:t>
            </a:r>
            <a:r>
              <a:rPr lang="en-US" dirty="0"/>
              <a:t>the </a:t>
            </a:r>
            <a:r>
              <a:rPr lang="en-US" dirty="0" smtClean="0"/>
              <a:t>Constitution's </a:t>
            </a:r>
            <a:r>
              <a:rPr lang="en-US" dirty="0"/>
              <a:t>requirement to report federal </a:t>
            </a:r>
            <a:r>
              <a:rPr lang="en-US" dirty="0" smtClean="0"/>
              <a:t>spending.</a:t>
            </a:r>
            <a:endParaRPr lang="en-US" dirty="0"/>
          </a:p>
          <a:p>
            <a:endParaRPr lang="en-US" dirty="0"/>
          </a:p>
        </p:txBody>
      </p:sp>
    </p:spTree>
    <p:extLst>
      <p:ext uri="{BB962C8B-B14F-4D97-AF65-F5344CB8AC3E}">
        <p14:creationId xmlns:p14="http://schemas.microsoft.com/office/powerpoint/2010/main" xmlns="" val="3660397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United States v. Richardson </a:t>
            </a:r>
          </a:p>
        </p:txBody>
      </p:sp>
      <p:sp>
        <p:nvSpPr>
          <p:cNvPr id="3" name="Content Placeholder 2"/>
          <p:cNvSpPr>
            <a:spLocks noGrp="1"/>
          </p:cNvSpPr>
          <p:nvPr>
            <p:ph idx="1"/>
          </p:nvPr>
        </p:nvSpPr>
        <p:spPr/>
        <p:txBody>
          <a:bodyPr>
            <a:normAutofit/>
          </a:bodyPr>
          <a:lstStyle/>
          <a:p>
            <a:pPr marL="0" indent="0">
              <a:buNone/>
            </a:pPr>
            <a:r>
              <a:rPr lang="en-US" dirty="0" smtClean="0"/>
              <a:t>Issue: Does the plaintiff have standing to claim that </a:t>
            </a:r>
            <a:r>
              <a:rPr lang="en-US" dirty="0"/>
              <a:t>statutes providing for the </a:t>
            </a:r>
            <a:r>
              <a:rPr lang="en-US" dirty="0" smtClean="0"/>
              <a:t>secrecy of </a:t>
            </a:r>
            <a:r>
              <a:rPr lang="en-US" dirty="0"/>
              <a:t>the Central Intelligence Agency budget </a:t>
            </a:r>
            <a:r>
              <a:rPr lang="en-US" dirty="0" smtClean="0"/>
              <a:t>violate </a:t>
            </a:r>
            <a:r>
              <a:rPr lang="en-US" dirty="0"/>
              <a:t>the Constitution’s </a:t>
            </a:r>
            <a:r>
              <a:rPr lang="en-US" dirty="0" smtClean="0"/>
              <a:t>requirement for </a:t>
            </a:r>
            <a:r>
              <a:rPr lang="en-US" dirty="0"/>
              <a:t>a regular statement and accounting of all </a:t>
            </a:r>
            <a:r>
              <a:rPr lang="en-US" dirty="0" smtClean="0"/>
              <a:t>expenditures</a:t>
            </a:r>
            <a:r>
              <a:rPr lang="en-US" dirty="0"/>
              <a:t>?</a:t>
            </a:r>
            <a:r>
              <a:rPr lang="en-US" dirty="0" smtClean="0"/>
              <a:t> </a:t>
            </a:r>
          </a:p>
          <a:p>
            <a:pPr marL="857250" lvl="1" indent="-457200">
              <a:buFont typeface="Arial" panose="020B0604020202020204" pitchFamily="34" charset="0"/>
              <a:buChar char="•"/>
            </a:pPr>
            <a:r>
              <a:rPr lang="en-US" dirty="0" smtClean="0"/>
              <a:t>“The gist of the question of standing is whether the party seeking relief has alleged such a personal stake in the outcome of the controversy as to assure that concrete adverseness.” (CB 73)</a:t>
            </a:r>
            <a:endParaRPr lang="en-US" dirty="0"/>
          </a:p>
        </p:txBody>
      </p:sp>
    </p:spTree>
    <p:extLst>
      <p:ext uri="{BB962C8B-B14F-4D97-AF65-F5344CB8AC3E}">
        <p14:creationId xmlns:p14="http://schemas.microsoft.com/office/powerpoint/2010/main" xmlns="" val="1041344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United States v. Richardson </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Holding: The plaintiff lacks </a:t>
            </a:r>
            <a:r>
              <a:rPr lang="en-US" dirty="0"/>
              <a:t>standing because his case </a:t>
            </a:r>
            <a:r>
              <a:rPr lang="en-US" dirty="0" err="1" smtClean="0"/>
              <a:t>presens</a:t>
            </a:r>
            <a:r>
              <a:rPr lang="en-US" dirty="0" smtClean="0"/>
              <a:t> </a:t>
            </a:r>
            <a:r>
              <a:rPr lang="en-US" dirty="0"/>
              <a:t>a generalized </a:t>
            </a:r>
            <a:r>
              <a:rPr lang="en-US" dirty="0" smtClean="0"/>
              <a:t>grievance - the </a:t>
            </a:r>
            <a:r>
              <a:rPr lang="en-US" dirty="0"/>
              <a:t>plaintiff did not allege a violation of a personal constitutional right, </a:t>
            </a:r>
            <a:r>
              <a:rPr lang="en-US" dirty="0" smtClean="0"/>
              <a:t>but instead </a:t>
            </a:r>
            <a:r>
              <a:rPr lang="en-US" dirty="0"/>
              <a:t>claimed injury only as a citizen and taxpayer. </a:t>
            </a:r>
            <a:endParaRPr lang="en-US" dirty="0" smtClean="0"/>
          </a:p>
          <a:p>
            <a:r>
              <a:rPr lang="en-US" dirty="0" smtClean="0"/>
              <a:t>A plaintiff cannot “seek[] </a:t>
            </a:r>
            <a:r>
              <a:rPr lang="en-US" dirty="0"/>
              <a:t>to employ a federal court as </a:t>
            </a:r>
            <a:r>
              <a:rPr lang="en-US" dirty="0" smtClean="0"/>
              <a:t>a forum </a:t>
            </a:r>
            <a:r>
              <a:rPr lang="en-US" dirty="0"/>
              <a:t>in which to air his generalized grievances about the conduct of government</a:t>
            </a:r>
            <a:r>
              <a:rPr lang="en-US" dirty="0" smtClean="0"/>
              <a:t>.” (CB 73)</a:t>
            </a:r>
          </a:p>
          <a:p>
            <a:r>
              <a:rPr lang="en-US" dirty="0" smtClean="0"/>
              <a:t>Two part standing test for tax payer allegations: </a:t>
            </a:r>
          </a:p>
          <a:p>
            <a:pPr marL="971550" lvl="1" indent="-514350">
              <a:buFont typeface="+mj-lt"/>
              <a:buAutoNum type="arabicPeriod"/>
            </a:pPr>
            <a:r>
              <a:rPr lang="en-US" dirty="0" smtClean="0"/>
              <a:t>Must challenge an enactment under the Taxing and Spending Clause of the Constitution and</a:t>
            </a:r>
          </a:p>
          <a:p>
            <a:pPr marL="971550" lvl="1" indent="-514350">
              <a:buFont typeface="+mj-lt"/>
              <a:buAutoNum type="arabicPeriod"/>
            </a:pPr>
            <a:r>
              <a:rPr lang="en-US" dirty="0" smtClean="0"/>
              <a:t>Claim that the challenged enactment exceeds specific constitutional limitations imposed on Congress’ taxing and spending power.</a:t>
            </a:r>
            <a:endParaRPr lang="en-US" dirty="0"/>
          </a:p>
          <a:p>
            <a:pPr marL="0" indent="0">
              <a:buNone/>
            </a:pPr>
            <a:endParaRPr lang="en-US" dirty="0"/>
          </a:p>
        </p:txBody>
      </p:sp>
    </p:spTree>
    <p:extLst>
      <p:ext uri="{BB962C8B-B14F-4D97-AF65-F5344CB8AC3E}">
        <p14:creationId xmlns:p14="http://schemas.microsoft.com/office/powerpoint/2010/main" xmlns="" val="3763935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3408</TotalTime>
  <Words>2731</Words>
  <Application>Microsoft Office PowerPoint</Application>
  <PresentationFormat>On-screen Show (4:3)</PresentationFormat>
  <Paragraphs>138</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Administrative Law</vt:lpstr>
      <vt:lpstr>Standing</vt:lpstr>
      <vt:lpstr>Allen v. Wright (1984)</vt:lpstr>
      <vt:lpstr>Allen v. Wright </vt:lpstr>
      <vt:lpstr>Allen v. Wright </vt:lpstr>
      <vt:lpstr>Generalized Grievances</vt:lpstr>
      <vt:lpstr>United States v. Richardson (1974)</vt:lpstr>
      <vt:lpstr>United States v. Richardson </vt:lpstr>
      <vt:lpstr>United States v. Richardson </vt:lpstr>
      <vt:lpstr>Generalized Grievances after Richardson </vt:lpstr>
      <vt:lpstr>Ripeness</vt:lpstr>
      <vt:lpstr>Rationale for Ripeness</vt:lpstr>
      <vt:lpstr>Abbott Laboratories v. Gardner (1967) </vt:lpstr>
      <vt:lpstr>Abbott Laboratories v. Gardner </vt:lpstr>
      <vt:lpstr>Abbott Laboratories v. Gardner </vt:lpstr>
      <vt:lpstr>Mootness</vt:lpstr>
      <vt:lpstr>Wrongs Capable of Repetition</vt:lpstr>
      <vt:lpstr>Voluntary Cessation</vt:lpstr>
      <vt:lpstr>Class Actions</vt:lpstr>
      <vt:lpstr>Political Question Doctrine</vt:lpstr>
      <vt:lpstr>Baker v. Carr (1962)</vt:lpstr>
      <vt:lpstr>Baker v. Carr</vt:lpstr>
      <vt:lpstr>Baker v. Carr</vt:lpstr>
      <vt:lpstr>Applying the Baker Criteria</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dc:creator>Kristin Williams</dc:creator>
  <cp:lastModifiedBy>David Thaw</cp:lastModifiedBy>
  <cp:revision>156</cp:revision>
  <dcterms:created xsi:type="dcterms:W3CDTF">2014-06-13T07:23:28Z</dcterms:created>
  <dcterms:modified xsi:type="dcterms:W3CDTF">2014-12-18T10:09:53Z</dcterms:modified>
</cp:coreProperties>
</file>